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60"/>
  </p:notesMasterIdLst>
  <p:sldIdLst>
    <p:sldId id="266" r:id="rId2"/>
    <p:sldId id="302" r:id="rId3"/>
    <p:sldId id="314" r:id="rId4"/>
    <p:sldId id="304" r:id="rId5"/>
    <p:sldId id="305" r:id="rId6"/>
    <p:sldId id="306" r:id="rId7"/>
    <p:sldId id="307" r:id="rId8"/>
    <p:sldId id="336" r:id="rId9"/>
    <p:sldId id="309" r:id="rId10"/>
    <p:sldId id="310" r:id="rId11"/>
    <p:sldId id="308" r:id="rId12"/>
    <p:sldId id="337" r:id="rId13"/>
    <p:sldId id="311" r:id="rId14"/>
    <p:sldId id="313" r:id="rId15"/>
    <p:sldId id="315" r:id="rId16"/>
    <p:sldId id="312" r:id="rId17"/>
    <p:sldId id="327" r:id="rId18"/>
    <p:sldId id="316" r:id="rId19"/>
    <p:sldId id="318" r:id="rId20"/>
    <p:sldId id="319" r:id="rId21"/>
    <p:sldId id="320" r:id="rId22"/>
    <p:sldId id="321" r:id="rId23"/>
    <p:sldId id="322" r:id="rId24"/>
    <p:sldId id="323" r:id="rId25"/>
    <p:sldId id="325" r:id="rId26"/>
    <p:sldId id="326" r:id="rId27"/>
    <p:sldId id="324" r:id="rId28"/>
    <p:sldId id="328" r:id="rId29"/>
    <p:sldId id="329" r:id="rId30"/>
    <p:sldId id="330" r:id="rId31"/>
    <p:sldId id="331" r:id="rId32"/>
    <p:sldId id="332" r:id="rId33"/>
    <p:sldId id="333" r:id="rId34"/>
    <p:sldId id="334" r:id="rId35"/>
    <p:sldId id="335" r:id="rId36"/>
    <p:sldId id="341" r:id="rId37"/>
    <p:sldId id="342" r:id="rId38"/>
    <p:sldId id="339" r:id="rId39"/>
    <p:sldId id="340" r:id="rId40"/>
    <p:sldId id="343" r:id="rId41"/>
    <p:sldId id="344" r:id="rId42"/>
    <p:sldId id="345" r:id="rId43"/>
    <p:sldId id="347" r:id="rId44"/>
    <p:sldId id="346" r:id="rId45"/>
    <p:sldId id="348" r:id="rId46"/>
    <p:sldId id="349" r:id="rId47"/>
    <p:sldId id="350" r:id="rId48"/>
    <p:sldId id="354" r:id="rId49"/>
    <p:sldId id="355" r:id="rId50"/>
    <p:sldId id="356" r:id="rId51"/>
    <p:sldId id="358" r:id="rId52"/>
    <p:sldId id="359" r:id="rId53"/>
    <p:sldId id="360" r:id="rId54"/>
    <p:sldId id="361" r:id="rId55"/>
    <p:sldId id="362" r:id="rId56"/>
    <p:sldId id="363" r:id="rId57"/>
    <p:sldId id="364" r:id="rId58"/>
    <p:sldId id="338" r:id="rId59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orient="horz" pos="166">
          <p15:clr>
            <a:srgbClr val="A4A3A4"/>
          </p15:clr>
        </p15:guide>
        <p15:guide id="3" orient="horz" pos="616">
          <p15:clr>
            <a:srgbClr val="A4A3A4"/>
          </p15:clr>
        </p15:guide>
        <p15:guide id="4" orient="horz" pos="2672">
          <p15:clr>
            <a:srgbClr val="A4A3A4"/>
          </p15:clr>
        </p15:guide>
        <p15:guide id="5" orient="horz" pos="1164">
          <p15:clr>
            <a:srgbClr val="A4A3A4"/>
          </p15:clr>
        </p15:guide>
        <p15:guide id="6" pos="5551">
          <p15:clr>
            <a:srgbClr val="A4A3A4"/>
          </p15:clr>
        </p15:guide>
        <p15:guide id="7" pos="1551">
          <p15:clr>
            <a:srgbClr val="A4A3A4"/>
          </p15:clr>
        </p15:guide>
        <p15:guide id="8" pos="4178">
          <p15:clr>
            <a:srgbClr val="A4A3A4"/>
          </p15:clr>
        </p15:guide>
        <p15:guide id="9" pos="2927">
          <p15:clr>
            <a:srgbClr val="A4A3A4"/>
          </p15:clr>
        </p15:guide>
        <p15:guide id="10" pos="2809">
          <p15:clr>
            <a:srgbClr val="A4A3A4"/>
          </p15:clr>
        </p15:guide>
        <p15:guide id="11" pos="178">
          <p15:clr>
            <a:srgbClr val="A4A3A4"/>
          </p15:clr>
        </p15:guide>
        <p15:guide id="12" pos="4299">
          <p15:clr>
            <a:srgbClr val="A4A3A4"/>
          </p15:clr>
        </p15:guide>
        <p15:guide id="13" pos="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3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59" autoAdjust="0"/>
    <p:restoredTop sz="88193" autoAdjust="0"/>
  </p:normalViewPr>
  <p:slideViewPr>
    <p:cSldViewPr snapToGrid="0">
      <p:cViewPr varScale="1">
        <p:scale>
          <a:sx n="111" d="100"/>
          <a:sy n="111" d="100"/>
        </p:scale>
        <p:origin x="1734" y="114"/>
      </p:cViewPr>
      <p:guideLst>
        <p:guide orient="horz" pos="3816"/>
        <p:guide orient="horz" pos="166"/>
        <p:guide orient="horz" pos="616"/>
        <p:guide orient="horz" pos="2672"/>
        <p:guide orient="horz" pos="1164"/>
        <p:guide pos="5551"/>
        <p:guide pos="1551"/>
        <p:guide pos="4178"/>
        <p:guide pos="2927"/>
        <p:guide pos="2809"/>
        <p:guide pos="178"/>
        <p:guide pos="4299"/>
        <p:guide pos="14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478C8A6-0BAF-4BEF-8C3A-9E2DA3282ABA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6FD0591-3865-4874-998F-4B49FE2B43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C3C6B2B-BDAD-4AC7-AFBF-827D257926E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2A7C2AF-3DA7-41D8-A266-DB6EF46AD2A5}"/>
              </a:ext>
            </a:extLst>
          </p:cNvPr>
          <p:cNvSpPr>
            <a:spLocks noGrp="1" noRot="1" noChangeArrowheads="1" noTextEdit="1"/>
          </p:cNvSpPr>
          <p:nvPr/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/>
              <a:t>Textmasterformate durch Klicken bearbeiten</a:t>
            </a:r>
          </a:p>
          <a:p>
            <a:pPr>
              <a:buFontTx/>
              <a:buNone/>
            </a:pPr>
            <a:r>
              <a:rPr lang="en-US" altLang="zh-CN"/>
              <a:t>Zweite Ebene</a:t>
            </a:r>
          </a:p>
          <a:p>
            <a:pPr>
              <a:buFontTx/>
              <a:buNone/>
            </a:pPr>
            <a:r>
              <a:rPr lang="en-US" altLang="zh-CN"/>
              <a:t>Dritte Ebene</a:t>
            </a:r>
          </a:p>
          <a:p>
            <a:pPr>
              <a:buFontTx/>
              <a:buNone/>
            </a:pPr>
            <a:r>
              <a:rPr lang="en-US" altLang="zh-CN"/>
              <a:t>Vierte Ebene</a:t>
            </a:r>
          </a:p>
          <a:p>
            <a:pPr>
              <a:buFontTx/>
              <a:buNone/>
            </a:pPr>
            <a:r>
              <a:rPr lang="en-US" altLang="zh-CN"/>
              <a:t>Fünfte Ebene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C437B0B7-5A4B-4822-B171-3912ADD313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CB665DA-B316-48F2-9722-61CAB7523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C47BAF36-8322-4F41-8D83-C3AA2CB885B6}" type="slidenum">
              <a:rPr lang="en-US" altLang="zh-CN"/>
              <a:pPr/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875851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Add here a description of the data</a:t>
            </a:r>
            <a:r>
              <a:rPr lang="en-US" baseline="0" dirty="0"/>
              <a:t> - sample loses intensity because the first diamond </a:t>
            </a:r>
            <a:r>
              <a:rPr lang="en-US" baseline="0"/>
              <a:t>is reflecting a part of it.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34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291985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0414-699A-4143-9836-8D1A90AF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3B3B8-AE1F-4C44-B810-0EA8268B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76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7FCA-6E04-4C1C-B1A2-115938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03188"/>
            <a:ext cx="8520113" cy="544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3C6E43-1E5A-412B-BE1F-0609B9E59427}"/>
              </a:ext>
            </a:extLst>
          </p:cNvPr>
          <p:cNvSpPr/>
          <p:nvPr userDrawn="1"/>
        </p:nvSpPr>
        <p:spPr bwMode="auto">
          <a:xfrm>
            <a:off x="0" y="804672"/>
            <a:ext cx="9143999" cy="5142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85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E882504-332B-4D72-9F12-ADEAEEB4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2531059"/>
          </a:xfrm>
          <a:prstGeom prst="rect">
            <a:avLst/>
          </a:prstGeom>
          <a:solidFill>
            <a:srgbClr val="00A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AC1802-869F-4D8F-B920-058B8EF9A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2706624"/>
            <a:ext cx="8520113" cy="306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Textmasterformate durch Klicken bearbeiten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Zweite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5F316EA-DD42-4D02-883F-70198EEF9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100" y="849339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>
                <a:sym typeface="Arial" panose="020B0604020202020204" pitchFamily="34" charset="0"/>
              </a:rPr>
              <a:t>Titelmasterformat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durch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Klicken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bearbeiten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304DA6C-4F78-49E8-9AB9-605163CE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6280150"/>
            <a:ext cx="7593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rIns="0" anchor="ctr"/>
          <a:lstStyle/>
          <a:p>
            <a:pPr algn="r" eaLnBrk="1" hangingPunct="1"/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K. Glazyrin </a:t>
            </a:r>
            <a:r>
              <a:rPr lang="en-US" altLang="zh-CN" sz="900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|  00  |  Date  |  </a:t>
            </a:r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Page </a:t>
            </a:r>
            <a:fld id="{C4640E1C-B08F-4B9E-B02F-F20C533F34EC}" type="slidenum">
              <a:rPr lang="en-US" altLang="zh-CN" sz="900" b="1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eaLnBrk="1" hangingPunct="1"/>
              <a:t>‹#›</a:t>
            </a:fld>
            <a:endParaRPr lang="en-US" altLang="zh-CN" sz="900" b="1" dirty="0">
              <a:solidFill>
                <a:schemeClr val="bg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30" name="Picture 10" descr="DESY-Logo-cyan-RGB_ger">
            <a:extLst>
              <a:ext uri="{FF2B5EF4-FFF2-40B4-BE49-F238E27FC236}">
                <a16:creationId xmlns:a16="http://schemas.microsoft.com/office/drawing/2014/main" id="{AE61BB9B-3330-418F-95B5-8619F342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4" t="-7854" r="-18587" b="-12566"/>
          <a:stretch>
            <a:fillRect/>
          </a:stretch>
        </p:blipFill>
        <p:spPr bwMode="auto">
          <a:xfrm>
            <a:off x="8035925" y="6099175"/>
            <a:ext cx="7762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265113" indent="-265113" algn="l" defTabSz="0" rtl="0" fontAlgn="base">
        <a:spcBef>
          <a:spcPct val="0"/>
        </a:spcBef>
        <a:spcAft>
          <a:spcPct val="50000"/>
        </a:spcAft>
        <a:buClr>
          <a:srgbClr val="F28E00"/>
        </a:buClr>
        <a:buFont typeface="Arial Black" panose="020B0A04020102020204" pitchFamily="34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184150" algn="l" defTabSz="0" rtl="0" fontAlgn="base">
        <a:spcBef>
          <a:spcPct val="0"/>
        </a:spcBef>
        <a:spcAft>
          <a:spcPct val="500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236663" indent="-227013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Arial Black" panose="020B0A04020102020204" pitchFamily="34" charset="0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44650" indent="-228600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10" Type="http://schemas.openxmlformats.org/officeDocument/2006/relationships/image" Target="../media/image74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2.png"/><Relationship Id="rId7" Type="http://schemas.openxmlformats.org/officeDocument/2006/relationships/image" Target="../media/image7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E90A222-3410-4B7B-99CF-564C83FB35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9821" y="998377"/>
            <a:ext cx="6858000" cy="853671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600" dirty="0"/>
              <a:t>X-ray diffraction at extreme conditions: tools and practice</a:t>
            </a:r>
            <a:endParaRPr lang="en-US" altLang="en-US" sz="3600" dirty="0"/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9F6869A5-C669-447A-98BC-B86C00F9FB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2530097"/>
            <a:ext cx="8842159" cy="538568"/>
          </a:xfrm>
          <a:prstGeom prst="rect">
            <a:avLst/>
          </a:prstGeom>
          <a:solidFill>
            <a:schemeClr val="accent1"/>
          </a:solidFill>
          <a:ln/>
          <a:extLst/>
        </p:spPr>
        <p:txBody>
          <a:bodyPr/>
          <a:lstStyle/>
          <a:p>
            <a:pPr marL="914400" algn="l"/>
            <a:r>
              <a:rPr lang="en-US" altLang="en-US" b="1" dirty="0">
                <a:solidFill>
                  <a:schemeClr val="tx2"/>
                </a:solidFill>
                <a:latin typeface="+mj-lt"/>
                <a:ea typeface="Adobe Gothic Std B" panose="020B0800000000000000" pitchFamily="34" charset="-128"/>
                <a:cs typeface="Tahoma" panose="020B0604030504040204" pitchFamily="34" charset="0"/>
              </a:rPr>
              <a:t>Signal from a DAC – monochromatic X-rays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of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" y="2190768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Total number of unique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180" y="2698902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 - better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180" y="1642129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Amount of information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180" y="1183917"/>
            <a:ext cx="315214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Structural solution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063520" y="806824"/>
            <a:ext cx="1723939" cy="3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Powder still image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24180" y="3207036"/>
            <a:ext cx="3152140" cy="830997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resolution – more accurate information on the atomic positions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" y="4207612"/>
            <a:ext cx="1606961" cy="174614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860" y="4207612"/>
            <a:ext cx="1557714" cy="174614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5585" y="592640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resolution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189150" y="5912490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resolution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39065" y="6251044"/>
            <a:ext cx="20842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1" dirty="0">
                <a:solidFill>
                  <a:schemeClr val="bg2"/>
                </a:solidFill>
              </a:rPr>
              <a:t>proteinstructures.com</a:t>
            </a:r>
          </a:p>
        </p:txBody>
      </p:sp>
    </p:spTree>
    <p:extLst>
      <p:ext uri="{BB962C8B-B14F-4D97-AF65-F5344CB8AC3E}">
        <p14:creationId xmlns:p14="http://schemas.microsoft.com/office/powerpoint/2010/main" val="36102997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of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" y="2190768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Total number of unique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180" y="2698902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 - better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180" y="1642129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Amount of information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24180" y="1183917"/>
            <a:ext cx="315214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Structural solution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" y="3253347"/>
            <a:ext cx="3152140" cy="30218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3520" y="806824"/>
            <a:ext cx="1723939" cy="3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Powder still image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483360" y="4196080"/>
            <a:ext cx="1137920" cy="1137920"/>
          </a:xfrm>
          <a:prstGeom prst="ellipse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94080" y="3606800"/>
            <a:ext cx="2316480" cy="2316480"/>
          </a:xfrm>
          <a:prstGeom prst="ellipse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320" y="1363379"/>
            <a:ext cx="2898888" cy="3149974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02" y="1363379"/>
            <a:ext cx="2744998" cy="307705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4190808" y="4437738"/>
            <a:ext cx="15937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resolution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983095" y="4425711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resolution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13284" y="4607015"/>
            <a:ext cx="110799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resolution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240773" y="5923280"/>
            <a:ext cx="16530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resolution</a:t>
            </a:r>
          </a:p>
        </p:txBody>
      </p:sp>
    </p:spTree>
    <p:extLst>
      <p:ext uri="{BB962C8B-B14F-4D97-AF65-F5344CB8AC3E}">
        <p14:creationId xmlns:p14="http://schemas.microsoft.com/office/powerpoint/2010/main" val="410614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of diffraction data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4180" y="2190768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Total number of unique data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24180" y="2698902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 - better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180" y="1642129"/>
            <a:ext cx="3152140" cy="338554"/>
          </a:xfrm>
          <a:prstGeom prst="rect">
            <a:avLst/>
          </a:prstGeom>
          <a:solidFill>
            <a:schemeClr val="tx2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Amount of information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88448" y="4490025"/>
            <a:ext cx="4919980" cy="97872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Hunting for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intensity at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 we sacrifice resolution of diffraction peaks – accuracy of lattice parameters determination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4180" y="1183917"/>
            <a:ext cx="315214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Structural solution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90340" y="1170591"/>
            <a:ext cx="491998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Lattice parameters – peak shape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90340" y="1644252"/>
            <a:ext cx="4919980" cy="38779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Intensity is registered as a peak with certain shape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90340" y="2180742"/>
            <a:ext cx="4919980" cy="216059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Peak shape of the registered beam is convolution: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–energy bandwidth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–beam divergence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–detector acceptance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–grain size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–strain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438" y="2653665"/>
            <a:ext cx="2363775" cy="95313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" y="3253347"/>
            <a:ext cx="3152140" cy="302183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063520" y="806824"/>
            <a:ext cx="1723939" cy="3105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Powder still image</a:t>
            </a:r>
          </a:p>
        </p:txBody>
      </p:sp>
      <p:sp>
        <p:nvSpPr>
          <p:cNvPr id="18" name="Oval 17"/>
          <p:cNvSpPr/>
          <p:nvPr/>
        </p:nvSpPr>
        <p:spPr bwMode="auto">
          <a:xfrm>
            <a:off x="1483360" y="4196080"/>
            <a:ext cx="1137920" cy="1137920"/>
          </a:xfrm>
          <a:prstGeom prst="ellipse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894080" y="3606800"/>
            <a:ext cx="2316480" cy="2316480"/>
          </a:xfrm>
          <a:prstGeom prst="ellipse">
            <a:avLst/>
          </a:prstGeom>
          <a:solidFill>
            <a:schemeClr val="tx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6199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020" y="2585828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Increase volume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020" y="3673285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 lower energies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020" y="1498371"/>
            <a:ext cx="539750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 Z materials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14020" y="4760743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Lower energies – more flux</a:t>
            </a:r>
          </a:p>
        </p:txBody>
      </p:sp>
    </p:spTree>
    <p:extLst>
      <p:ext uri="{BB962C8B-B14F-4D97-AF65-F5344CB8AC3E}">
        <p14:creationId xmlns:p14="http://schemas.microsoft.com/office/powerpoint/2010/main" val="23593579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about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7" y="982740"/>
            <a:ext cx="3725283" cy="2574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92" y="803275"/>
            <a:ext cx="4769208" cy="530288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 bwMode="auto">
          <a:xfrm flipV="1">
            <a:off x="1516013" y="2715555"/>
            <a:ext cx="0" cy="1744685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1587133" y="4121686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6076" y="5521385"/>
            <a:ext cx="2489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Especially important for powders</a:t>
            </a:r>
          </a:p>
        </p:txBody>
      </p:sp>
    </p:spTree>
    <p:extLst>
      <p:ext uri="{BB962C8B-B14F-4D97-AF65-F5344CB8AC3E}">
        <p14:creationId xmlns:p14="http://schemas.microsoft.com/office/powerpoint/2010/main" val="15261919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Remember about environment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7" y="982740"/>
            <a:ext cx="3725283" cy="257467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792" y="794083"/>
            <a:ext cx="4769208" cy="513838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V="1">
            <a:off x="1312813" y="2756195"/>
            <a:ext cx="0" cy="170615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206" y="3719683"/>
            <a:ext cx="2954586" cy="3138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0105" y="4032351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1223721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situation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377" y="802992"/>
            <a:ext cx="5336183" cy="5265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935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Hydrostatic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3647440"/>
            <a:ext cx="3692564" cy="25520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510" y="647700"/>
            <a:ext cx="4946650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858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Powder+Single</a:t>
            </a:r>
            <a:r>
              <a:rPr lang="en-US" dirty="0"/>
              <a:t> crystal data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055" y="1090613"/>
            <a:ext cx="3512201" cy="29835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0613"/>
            <a:ext cx="2560561" cy="25679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2100" y="4215419"/>
            <a:ext cx="53975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collection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2100" y="4743739"/>
            <a:ext cx="53975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Masking + Integration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100" y="5272059"/>
            <a:ext cx="53975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Indexing (phase-peak)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92100" y="5779078"/>
            <a:ext cx="539750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Volume determination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981700" y="4215419"/>
            <a:ext cx="3030220" cy="400110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20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Structure solution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706DE6A-A1A1-4B39-8E4B-FF69210A1B4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356" y="1090613"/>
            <a:ext cx="1367032" cy="8849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FA979148-3A9B-42E6-8C48-C46883CF206A}"/>
                  </a:ext>
                </a:extLst>
              </p:cNvPr>
              <p:cNvSpPr/>
              <p:nvPr/>
            </p:nvSpPr>
            <p:spPr>
              <a:xfrm>
                <a:off x="6792804" y="1932510"/>
                <a:ext cx="1042850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1100" b="1" dirty="0">
                    <a:latin typeface="+mj-lt"/>
                    <a:ea typeface="Adobe Gothic Std B" panose="020B0800000000000000" pitchFamily="34" charset="-128"/>
                  </a:rPr>
                  <a:t>Bragg’s law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100" b="1" i="1" smtClean="0"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l-GR" sz="1100" b="1" i="1">
                          <a:latin typeface="Cambria Math" panose="02040503050406030204" pitchFamily="18" charset="0"/>
                        </a:rPr>
                        <m:t>𝝀</m:t>
                      </m:r>
                      <m:r>
                        <m:rPr>
                          <m:nor/>
                        </m:rPr>
                        <a:rPr lang="en-US" sz="1100" b="1" dirty="0"/>
                        <m:t>=2</m:t>
                      </m:r>
                      <m:func>
                        <m:funcPr>
                          <m:ctrlPr>
                            <a:rPr lang="en-US" sz="1100" b="1" i="1" dirty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1100" b="1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𝐝</m:t>
                          </m:r>
                          <m:r>
                            <a:rPr lang="en-US" sz="1100" b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1100" b="1" i="1" dirty="0">
                              <a:latin typeface="Cambria Math" panose="02040503050406030204" pitchFamily="18" charset="0"/>
                            </a:rPr>
                            <m:t>𝒔𝒊𝒏</m:t>
                          </m:r>
                        </m:fName>
                        <m:e>
                          <m:r>
                            <m:rPr>
                              <m:nor/>
                            </m:rPr>
                            <a:rPr lang="el-GR" sz="1100" b="1" dirty="0"/>
                            <m:t>ϴ</m:t>
                          </m:r>
                        </m:e>
                      </m:func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A979148-3A9B-42E6-8C48-C46883CF20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804" y="1932510"/>
                <a:ext cx="1042850" cy="430887"/>
              </a:xfrm>
              <a:prstGeom prst="rect">
                <a:avLst/>
              </a:prstGeom>
              <a:blipFill rotWithShape="0">
                <a:blip r:embed="rId5"/>
                <a:stretch>
                  <a:fillRect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2122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– Volume (</a:t>
            </a:r>
            <a:r>
              <a:rPr lang="en-US" dirty="0" err="1"/>
              <a:t>a,b,c</a:t>
            </a:r>
            <a:r>
              <a:rPr lang="en-US" dirty="0"/>
              <a:t>) as elastic property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415" y="1141413"/>
            <a:ext cx="1789699" cy="152031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81" y="1141413"/>
            <a:ext cx="1158240" cy="11615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0809723"/>
                  </p:ext>
                </p:extLst>
              </p:nvPr>
            </p:nvGraphicFramePr>
            <p:xfrm>
              <a:off x="741681" y="2880360"/>
              <a:ext cx="7498080" cy="2737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904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74904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Volume at ambient</a:t>
                          </a:r>
                          <a:r>
                            <a:rPr lang="en-US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pressure</a:t>
                          </a:r>
                          <a:endParaRPr lang="en-US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𝐾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Compressibility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at ambient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=0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at ambient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𝑑𝐾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𝑑𝑃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;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′′</m:t>
                                </m:r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𝑑𝐾</m:t>
                                    </m:r>
                                    <m:r>
                                      <a:rPr lang="en-US" b="0" i="1" baseline="30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b="0" i="1" baseline="300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derivatives at ambient pressure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30809723"/>
                  </p:ext>
                </p:extLst>
              </p:nvPr>
            </p:nvGraphicFramePr>
            <p:xfrm>
              <a:off x="741681" y="2880360"/>
              <a:ext cx="7498080" cy="273735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749040"/>
                    <a:gridCol w="3749040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" t="-45902" r="-100487" b="-81639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Volume at ambient</a:t>
                          </a:r>
                          <a:r>
                            <a:rPr lang="en-US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pressure</a:t>
                          </a:r>
                          <a:endParaRPr lang="en-US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44627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" t="-121918" r="-100487" b="-5821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Compressibility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" t="-152830" r="-100487" b="-3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at ambient pressure</a:t>
                          </a: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" t="-255238" r="-100487" b="-2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at ambient pressure</a:t>
                          </a:r>
                          <a:endParaRPr lang="en-US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62" t="-355238" r="-100487" b="-10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Bulk Modulus derivatives at </a:t>
                          </a: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ambient pressure</a:t>
                          </a:r>
                          <a:endParaRPr lang="en-US" dirty="0" smtClean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sp>
        <p:nvSpPr>
          <p:cNvPr id="7" name="TextBox 6"/>
          <p:cNvSpPr txBox="1"/>
          <p:nvPr/>
        </p:nvSpPr>
        <p:spPr>
          <a:xfrm>
            <a:off x="4125436" y="1217263"/>
            <a:ext cx="4022884" cy="120032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Equations of states relate volume, pressure and elastic moduli</a:t>
            </a:r>
          </a:p>
        </p:txBody>
      </p:sp>
    </p:spTree>
    <p:extLst>
      <p:ext uri="{BB962C8B-B14F-4D97-AF65-F5344CB8AC3E}">
        <p14:creationId xmlns:p14="http://schemas.microsoft.com/office/powerpoint/2010/main" val="3068516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677" y="982740"/>
            <a:ext cx="3162193" cy="21855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56" y="2075493"/>
            <a:ext cx="8065785" cy="39218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3760" y="1330960"/>
            <a:ext cx="2864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Maximal opening of the cell:</a:t>
            </a: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l-G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θ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≤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40-45</a:t>
            </a:r>
            <a:r>
              <a:rPr lang="en-US" baseline="30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</a:t>
            </a:r>
          </a:p>
        </p:txBody>
      </p:sp>
    </p:spTree>
    <p:extLst>
      <p:ext uri="{BB962C8B-B14F-4D97-AF65-F5344CB8AC3E}">
        <p14:creationId xmlns:p14="http://schemas.microsoft.com/office/powerpoint/2010/main" val="36786580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Pressure – Volume (</a:t>
            </a:r>
            <a:r>
              <a:rPr lang="en-US" dirty="0" err="1"/>
              <a:t>a,b,c</a:t>
            </a:r>
            <a:r>
              <a:rPr lang="en-US" dirty="0"/>
              <a:t>) as elastic property - EOS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1677" y="1562400"/>
            <a:ext cx="7406639" cy="96750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rgbClr val="FF0000"/>
                </a:solidFill>
              </a:rPr>
              <a:t>There is no absolute thermodynamic basis for specifying a correct form for an </a:t>
            </a:r>
            <a:r>
              <a:rPr lang="en-US" sz="2000" b="1" dirty="0" err="1">
                <a:solidFill>
                  <a:srgbClr val="FF0000"/>
                </a:solidFill>
              </a:rPr>
              <a:t>EoS</a:t>
            </a:r>
            <a:r>
              <a:rPr lang="en-US" sz="2000" b="1" dirty="0">
                <a:solidFill>
                  <a:srgbClr val="FF0000"/>
                </a:solidFill>
              </a:rPr>
              <a:t> (all based on assumptions)</a:t>
            </a:r>
            <a:endParaRPr lang="en-US" sz="20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41678" y="2754316"/>
            <a:ext cx="7406639" cy="5078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All </a:t>
            </a:r>
            <a:r>
              <a:rPr lang="en-US" sz="1800" b="1" dirty="0" err="1"/>
              <a:t>EoS</a:t>
            </a:r>
            <a:r>
              <a:rPr lang="en-US" sz="1800" b="1" dirty="0"/>
              <a:t> – stress / strain relations</a:t>
            </a:r>
            <a:endParaRPr lang="en-US" sz="1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41677" y="3564268"/>
            <a:ext cx="7406639" cy="161582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/>
              <a:t>Practical </a:t>
            </a:r>
            <a:r>
              <a:rPr lang="en-US" sz="1800" b="1" dirty="0" err="1"/>
              <a:t>EoS</a:t>
            </a:r>
            <a:r>
              <a:rPr lang="en-US" sz="1800" b="1" dirty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assumed interatomic potentials 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assumed relationship between P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EoS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parameters (finite strain)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assumed relationship between free energy and strain (natural strain)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96580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Vinet</a:t>
            </a:r>
            <a:r>
              <a:rPr lang="en-US" dirty="0"/>
              <a:t> EOS – interatomic potential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1220227"/>
                  </p:ext>
                </p:extLst>
              </p:nvPr>
            </p:nvGraphicFramePr>
            <p:xfrm>
              <a:off x="292098" y="1023411"/>
              <a:ext cx="8520114" cy="2847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005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6005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p>
                                          <m:s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p>
                                      </m:num>
                                      <m:den>
                                        <m:sSubSup>
                                          <m:sSubSup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𝑟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3</m:t>
                                            </m:r>
                                          </m:sup>
                                        </m:sSubSup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Energy is a function of interatomic distances (r</a:t>
                          </a:r>
                          <a:r>
                            <a:rPr lang="en-US" baseline="-250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0</a:t>
                          </a:r>
                          <a:r>
                            <a:rPr lang="en-US" sz="16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, r</a:t>
                          </a: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num>
                                          <m:den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0</m:t>
                                                </m:r>
                                              </m:sub>
                                            </m:sSub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1/3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strain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=3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3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𝐾</m:t>
                                            </m:r>
                                          </m:e>
                                          <m:sup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−1</m:t>
                                        </m:r>
                                      </m:e>
                                    </m:d>
                                    <m:d>
                                      <m:d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3 parameter equation relating pressure and volume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′′</m:t>
                                    </m:r>
                                  </m:sup>
                                </m:s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=−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𝐾</m:t>
                                        </m:r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type m:val="skw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19</m:t>
                                        </m:r>
                                      </m:num>
                                      <m:den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18</m:t>
                                        </m:r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latin typeface="+mj-lt"/>
                              <a:ea typeface="Adobe Gothic Std B" panose="020B0800000000000000" pitchFamily="34" charset="-128"/>
                            </a:rPr>
                            <a:t>K’’</a:t>
                          </a:r>
                          <a:r>
                            <a:rPr lang="en-US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is</a:t>
                          </a:r>
                          <a:r>
                            <a:rPr lang="en-US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fixed</a:t>
                          </a:r>
                          <a:endParaRPr lang="en-US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51220227"/>
                  </p:ext>
                </p:extLst>
              </p:nvPr>
            </p:nvGraphicFramePr>
            <p:xfrm>
              <a:off x="292098" y="1023411"/>
              <a:ext cx="8520114" cy="284753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260057"/>
                    <a:gridCol w="4260057"/>
                  </a:tblGrid>
                  <a:tr h="71335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3" t="-855" r="-100429" b="-30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Energy is a function of interatomic distances (r</a:t>
                          </a:r>
                          <a:r>
                            <a:rPr lang="en-US" baseline="-250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0</a:t>
                          </a:r>
                          <a:r>
                            <a:rPr lang="en-US" sz="16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, r</a:t>
                          </a: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)</a:t>
                          </a:r>
                          <a:endParaRPr lang="en-US" dirty="0" smtClean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  <a:tr h="772986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3" t="-92913" r="-100429" b="-17874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strain</a:t>
                          </a:r>
                        </a:p>
                      </a:txBody>
                      <a:tcPr anchor="ctr"/>
                    </a:tc>
                  </a:tr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3" t="-209402" r="-100429" b="-940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3 parameter equation relating pressure and volume</a:t>
                          </a:r>
                        </a:p>
                      </a:txBody>
                      <a:tcPr anchor="ctr"/>
                    </a:tc>
                  </a:tr>
                  <a:tr h="65341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2"/>
                          <a:stretch>
                            <a:fillRect l="-143" t="-338318" r="-100429" b="-28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 smtClean="0">
                              <a:latin typeface="+mj-lt"/>
                              <a:ea typeface="Adobe Gothic Std B" panose="020B0800000000000000" pitchFamily="34" charset="-128"/>
                            </a:rPr>
                            <a:t>K’’</a:t>
                          </a:r>
                          <a:r>
                            <a:rPr lang="en-US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is</a:t>
                          </a:r>
                          <a:r>
                            <a:rPr lang="en-US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fixed</a:t>
                          </a:r>
                          <a:endParaRPr lang="en-US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2" name="TextBox 11"/>
          <p:cNvSpPr txBox="1"/>
          <p:nvPr/>
        </p:nvSpPr>
        <p:spPr>
          <a:xfrm>
            <a:off x="292098" y="4246653"/>
            <a:ext cx="3507740" cy="88229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for simple solids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Accurate to high compression</a:t>
            </a:r>
            <a:endParaRPr lang="en-US" sz="1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041136" y="4246653"/>
            <a:ext cx="4771075" cy="13388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 intended for materials with significant internal freedom</a:t>
            </a:r>
          </a:p>
          <a:p>
            <a:pPr>
              <a:lnSpc>
                <a:spcPct val="150000"/>
              </a:lnSpc>
            </a:pPr>
            <a:r>
              <a:rPr lang="en-US" sz="1800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EoS</a:t>
            </a: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order is fixed by the equation</a:t>
            </a:r>
          </a:p>
        </p:txBody>
      </p:sp>
    </p:spTree>
    <p:extLst>
      <p:ext uri="{BB962C8B-B14F-4D97-AF65-F5344CB8AC3E}">
        <p14:creationId xmlns:p14="http://schemas.microsoft.com/office/powerpoint/2010/main" val="10077029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Birch-</a:t>
            </a:r>
            <a:r>
              <a:rPr lang="en-US" dirty="0" err="1"/>
              <a:t>Murnaghan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– finite strain </a:t>
            </a:r>
            <a:r>
              <a:rPr lang="en-US" dirty="0" err="1"/>
              <a:t>EoS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00" y="1072937"/>
            <a:ext cx="852011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Expansion of conventional  elasticity (</a:t>
            </a:r>
            <a:r>
              <a:rPr lang="en-US" sz="1800" b="1" dirty="0"/>
              <a:t>infinitesimal strains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to substantial strains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861464"/>
                  </p:ext>
                </p:extLst>
              </p:nvPr>
            </p:nvGraphicFramePr>
            <p:xfrm>
              <a:off x="292099" y="2158656"/>
              <a:ext cx="8520114" cy="2166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81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3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𝐸</m:t>
                                </m:r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2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𝟐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3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𝟑</m:t>
                                    </m:r>
                                  </m:sup>
                                </m:sSup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4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strain energy (E) as a polynomial function of strain (f)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d>
                                          <m:d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f>
                                              <m:f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Pr>
                                              <m:num>
                                                <m:sSub>
                                                  <m:sSubPr>
                                                    <m:ctrlP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bPr>
                                                  <m:e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𝑉</m:t>
                                                    </m:r>
                                                  </m:e>
                                                  <m:sub>
                                                    <m:r>
                                                      <a:rPr lang="en-US" b="0" i="1" smtClean="0">
                                                        <a:latin typeface="Cambria Math" panose="02040503050406030204" pitchFamily="18" charset="0"/>
                                                      </a:rPr>
                                                      <m:t>0</m:t>
                                                    </m:r>
                                                  </m:sub>
                                                </m:sSub>
                                              </m:num>
                                              <m:den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𝑉</m:t>
                                                </m:r>
                                              </m:den>
                                            </m:f>
                                          </m:e>
                                        </m:d>
                                      </m:e>
                                      <m:sup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2/3</m:t>
                                        </m:r>
                                      </m:sup>
                                    </m:s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Eulerian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</a:t>
                          </a: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strain (final state)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664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type m:val="skw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𝐸</m:t>
                                    </m:r>
                                  </m:num>
                                  <m:den>
                                    <m:r>
                                      <a:rPr lang="en-US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𝛿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𝑑𝑓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𝑑𝑉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2</m:t>
                                    </m:r>
                                    <m: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𝑓</m:t>
                                    </m:r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3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3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1800" b="1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  <m:r>
                                      <a:rPr lang="en-US" sz="1800" b="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4</m:t>
                                        </m:r>
                                        <m:r>
                                          <a:rPr lang="en-US" sz="1800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4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𝑓</m:t>
                                        </m:r>
                                      </m:e>
                                      <m:sup>
                                        <m:r>
                                          <a:rPr lang="en-US" sz="1800" b="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3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43861464"/>
                  </p:ext>
                </p:extLst>
              </p:nvPr>
            </p:nvGraphicFramePr>
            <p:xfrm>
              <a:off x="292099" y="2158656"/>
              <a:ext cx="8520114" cy="216696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81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3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9989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" t="-870" r="-95132" b="-21130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strain energy (E) as a polynomial function of strain (f)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80041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139" t="-88550" r="-95132" b="-8549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Eulerian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</a:t>
                          </a: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strain (final state)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666649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2"/>
                          <a:stretch>
                            <a:fillRect l="-71" t="-224545" r="-286" b="-1818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714633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Birch-</a:t>
            </a:r>
            <a:r>
              <a:rPr lang="en-US" dirty="0" err="1"/>
              <a:t>Murnaghan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– finite strain </a:t>
            </a:r>
            <a:r>
              <a:rPr lang="en-US" dirty="0" err="1"/>
              <a:t>EoS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92100" y="1072937"/>
            <a:ext cx="8520113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Expansion of conventional  elasticity (</a:t>
            </a:r>
            <a:r>
              <a:rPr lang="en-US" sz="1800" b="1" dirty="0"/>
              <a:t>infinitesimal strains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 to substantial strains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3309406"/>
                  </p:ext>
                </p:extLst>
              </p:nvPr>
            </p:nvGraphicFramePr>
            <p:xfrm>
              <a:off x="292099" y="2158656"/>
              <a:ext cx="8520114" cy="2147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664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𝟒</m:t>
                                            </m:r>
                                          </m:e>
                                        </m:d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</m:t>
                                            </m:r>
                                          </m:e>
                                        </m:d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𝟑𝟓</m:t>
                                            </m:r>
                                          </m:num>
                                          <m:den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𝟗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𝟗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𝟒</m:t>
                                            </m:r>
                                          </m:e>
                                        </m:d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𝟑𝟓</m:t>
                                            </m:r>
                                          </m:num>
                                          <m:den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𝟗</m:t>
                                            </m:r>
                                          </m:den>
                                        </m:f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3309406"/>
                  </p:ext>
                </p:extLst>
              </p:nvPr>
            </p:nvGraphicFramePr>
            <p:xfrm>
              <a:off x="292099" y="2158656"/>
              <a:ext cx="8520114" cy="214706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/>
                  </a:tblGrid>
                  <a:tr h="214706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1" t="-283" r="-286" b="-1133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cxnSp>
        <p:nvCxnSpPr>
          <p:cNvPr id="4" name="Straight Connector 3"/>
          <p:cNvCxnSpPr/>
          <p:nvPr/>
        </p:nvCxnSpPr>
        <p:spPr bwMode="auto">
          <a:xfrm>
            <a:off x="3230880" y="2814320"/>
            <a:ext cx="1168400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" name="TextBox 5"/>
          <p:cNvSpPr txBox="1"/>
          <p:nvPr/>
        </p:nvSpPr>
        <p:spPr>
          <a:xfrm>
            <a:off x="3176123" y="2893633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  <a:r>
              <a:rPr lang="en-US" baseline="30000" dirty="0"/>
              <a:t>nd</a:t>
            </a:r>
            <a:r>
              <a:rPr lang="en-US" dirty="0"/>
              <a:t>/3</a:t>
            </a:r>
            <a:r>
              <a:rPr lang="en-US" baseline="30000" dirty="0"/>
              <a:t>rd</a:t>
            </a:r>
            <a:r>
              <a:rPr lang="en-US" dirty="0"/>
              <a:t> order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2099" y="4493163"/>
            <a:ext cx="2512061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Fits P/V to V/V</a:t>
            </a:r>
            <a:r>
              <a:rPr lang="en-US" sz="1800" baseline="-2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~0.8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Provides correct K</a:t>
            </a:r>
            <a:r>
              <a:rPr lang="en-US" sz="1800" baseline="-25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004819" y="4493163"/>
            <a:ext cx="2512061" cy="46679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Cannot be inverted</a:t>
            </a:r>
            <a:endParaRPr lang="en-US" sz="1800" baseline="-25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4454037" y="2158656"/>
            <a:ext cx="3988923" cy="734977"/>
          </a:xfrm>
          <a:prstGeom prst="rect">
            <a:avLst/>
          </a:prstGeom>
          <a:solidFill>
            <a:srgbClr val="FF0000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4701370" y="3232187"/>
            <a:ext cx="3182791" cy="734977"/>
          </a:xfrm>
          <a:prstGeom prst="rect">
            <a:avLst/>
          </a:prstGeom>
          <a:solidFill>
            <a:srgbClr val="FF0000">
              <a:alpha val="1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7223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Birch-</a:t>
            </a:r>
            <a:r>
              <a:rPr lang="en-US" dirty="0" err="1"/>
              <a:t>Murnaghan</a:t>
            </a:r>
            <a:r>
              <a:rPr lang="en-US" dirty="0"/>
              <a:t> </a:t>
            </a:r>
            <a:r>
              <a:rPr lang="en-US" dirty="0" err="1"/>
              <a:t>EoS</a:t>
            </a:r>
            <a:r>
              <a:rPr lang="en-US" dirty="0"/>
              <a:t> – finite strain </a:t>
            </a:r>
            <a:r>
              <a:rPr lang="en-US" dirty="0" err="1"/>
              <a:t>EoS</a:t>
            </a:r>
            <a:r>
              <a:rPr lang="en-US" dirty="0"/>
              <a:t> – second order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292100" y="1072937"/>
                <a:ext cx="8520113" cy="73866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𝑲</m:t>
                          </m:r>
                        </m:e>
                        <m:sup>
                          <m:r>
                            <a:rPr lang="en-US" sz="2800" b="1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1" i="1" smtClean="0">
                          <a:latin typeface="Cambria Math" panose="02040503050406030204" pitchFamily="18" charset="0"/>
                        </a:rPr>
                        <m:t>𝟒</m:t>
                      </m:r>
                    </m:oMath>
                  </m:oMathPara>
                </a14:m>
                <a:endParaRPr lang="en-US" sz="2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072937"/>
                <a:ext cx="8520113" cy="73866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893819"/>
                  </p:ext>
                </p:extLst>
              </p:nvPr>
            </p:nvGraphicFramePr>
            <p:xfrm>
              <a:off x="292099" y="2006256"/>
              <a:ext cx="8520114" cy="1618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664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  <a:p>
                          <a:endParaRPr lang="en-US" dirty="0"/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07893819"/>
                  </p:ext>
                </p:extLst>
              </p:nvPr>
            </p:nvGraphicFramePr>
            <p:xfrm>
              <a:off x="292099" y="2006256"/>
              <a:ext cx="8520114" cy="16187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/>
                  </a:tblGrid>
                  <a:tr h="161874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3"/>
                          <a:stretch>
                            <a:fillRect l="-71" t="-24060" r="-286" b="-16165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1696720" y="3819653"/>
            <a:ext cx="5968301" cy="7750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1800" b="1" dirty="0"/>
              <a:t>Large variety of materials have K` close or equal to 4</a:t>
            </a:r>
          </a:p>
          <a:p>
            <a:pPr algn="ctr">
              <a:lnSpc>
                <a:spcPct val="130000"/>
              </a:lnSpc>
            </a:pPr>
            <a:r>
              <a:rPr lang="en-US" sz="1800" b="1" dirty="0"/>
              <a:t>If it is strongly deviated – warning sign</a:t>
            </a:r>
          </a:p>
        </p:txBody>
      </p:sp>
    </p:spTree>
    <p:extLst>
      <p:ext uri="{BB962C8B-B14F-4D97-AF65-F5344CB8AC3E}">
        <p14:creationId xmlns:p14="http://schemas.microsoft.com/office/powerpoint/2010/main" val="25151436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99" y="103188"/>
            <a:ext cx="8520113" cy="544512"/>
          </a:xfrm>
        </p:spPr>
        <p:txBody>
          <a:bodyPr/>
          <a:lstStyle/>
          <a:p>
            <a:r>
              <a:rPr lang="en-US" dirty="0"/>
              <a:t>F-f plots and BM </a:t>
            </a:r>
            <a:r>
              <a:rPr lang="en-US" dirty="0" err="1"/>
              <a:t>EoS</a:t>
            </a:r>
            <a:r>
              <a:rPr lang="en-US" dirty="0"/>
              <a:t> – tool to check your </a:t>
            </a:r>
            <a:r>
              <a:rPr lang="en-US" dirty="0" err="1"/>
              <a:t>EoS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303840"/>
                  </p:ext>
                </p:extLst>
              </p:nvPr>
            </p:nvGraphicFramePr>
            <p:xfrm>
              <a:off x="444499" y="807376"/>
              <a:ext cx="8520114" cy="218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664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Normalized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</a:rPr>
                            <a:t> Stress as a function of Eulerian strain (</a:t>
                          </a:r>
                          <a:r>
                            <a:rPr lang="en-US" b="1" baseline="0" dirty="0" err="1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r>
                            <a:rPr lang="en-US" b="1" baseline="-25000" dirty="0" err="1">
                              <a:solidFill>
                                <a:schemeClr val="tx1"/>
                              </a:solidFill>
                            </a:rPr>
                            <a:t>E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</a:rPr>
                            <a:t>):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d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𝟓</m:t>
                                            </m:r>
                                          </m:num>
                                          <m:den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b="1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303840"/>
                  </p:ext>
                </p:extLst>
              </p:nvPr>
            </p:nvGraphicFramePr>
            <p:xfrm>
              <a:off x="444499" y="807376"/>
              <a:ext cx="8520114" cy="218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/>
                  </a:tblGrid>
                  <a:tr h="2180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1" t="-279" r="-286" b="-111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910" y="3099536"/>
            <a:ext cx="5932170" cy="277424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736080" y="4404361"/>
            <a:ext cx="19135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 careful with higher orders</a:t>
            </a:r>
          </a:p>
        </p:txBody>
      </p:sp>
    </p:spTree>
    <p:extLst>
      <p:ext uri="{BB962C8B-B14F-4D97-AF65-F5344CB8AC3E}">
        <p14:creationId xmlns:p14="http://schemas.microsoft.com/office/powerpoint/2010/main" val="38241341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99" y="103188"/>
            <a:ext cx="8520113" cy="544512"/>
          </a:xfrm>
        </p:spPr>
        <p:txBody>
          <a:bodyPr/>
          <a:lstStyle/>
          <a:p>
            <a:r>
              <a:rPr lang="en-US" dirty="0"/>
              <a:t>F-f plots as a tool to detect phase transition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05" y="883920"/>
            <a:ext cx="4507214" cy="547624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180019" y="1422400"/>
            <a:ext cx="238918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Detection of isostructural transition. 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Electronic spin state transition of Fe</a:t>
            </a:r>
            <a:r>
              <a:rPr lang="en-US" baseline="30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2+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manifested in volume contraction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439"/>
          <a:stretch/>
        </p:blipFill>
        <p:spPr>
          <a:xfrm>
            <a:off x="5999002" y="4012982"/>
            <a:ext cx="2078198" cy="184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6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Natural strain </a:t>
            </a:r>
            <a:r>
              <a:rPr lang="en-US" dirty="0" err="1"/>
              <a:t>EoS</a:t>
            </a:r>
            <a:r>
              <a:rPr lang="en-US" dirty="0"/>
              <a:t> (Poirier)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126481" y="5885064"/>
            <a:ext cx="18796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b="1" dirty="0"/>
              <a:t>after Ross Angel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639680"/>
                  </p:ext>
                </p:extLst>
              </p:nvPr>
            </p:nvGraphicFramePr>
            <p:xfrm>
              <a:off x="292099" y="2158656"/>
              <a:ext cx="8520114" cy="1415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8150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3861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𝑙𝑛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𝑉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Natural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strain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666649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𝑽</m:t>
                                    </m:r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𝑽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𝟎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e>
                                    </m:d>
                                    <m:sSub>
                                      <m:sSubPr>
                                        <m:ctrlP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</m:e>
                                      <m:sub>
                                        <m:r>
                                          <a:rPr lang="en-US" b="1" i="1" smtClean="0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sub>
                                    </m:s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𝟎</m:t>
                                            </m:r>
                                          </m:sub>
                                        </m:sSub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sSup>
                                              <m:sSup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𝑲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′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−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e>
                                        </m:d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d>
                                              <m:dPr>
                                                <m:ctrlP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sSup>
                                                  <m:sSupPr>
                                                    <m:ctrlPr>
                                                      <a:rPr lang="en-US" b="1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</m:ctrlPr>
                                                  </m:sSupPr>
                                                  <m:e>
                                                    <m:r>
                                                      <a:rPr lang="en-US" b="1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𝑲</m:t>
                                                    </m:r>
                                                  </m:e>
                                                  <m:sup>
                                                    <m:r>
                                                      <a:rPr lang="en-US" b="1" i="1" smtClean="0"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latin typeface="Cambria Math" panose="02040503050406030204" pitchFamily="18" charset="0"/>
                                                      </a:rPr>
                                                      <m:t>′</m:t>
                                                    </m:r>
                                                  </m:sup>
                                                </m:sSup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−</m:t>
                                                </m:r>
                                                <m:r>
                                                  <a:rPr lang="en-US" b="1" i="1" smtClean="0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𝟐</m:t>
                                                </m:r>
                                              </m:e>
                                            </m:d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 smtClean="0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sub>
                                        </m:sSub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e>
                                </m:d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07639680"/>
                  </p:ext>
                </p:extLst>
              </p:nvPr>
            </p:nvGraphicFramePr>
            <p:xfrm>
              <a:off x="292099" y="2158656"/>
              <a:ext cx="8520114" cy="141554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81501"/>
                    <a:gridCol w="4138613"/>
                  </a:tblGrid>
                  <a:tr h="70777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139" t="-855" r="-95132" b="-10085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sz="14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Definition of Natural</a:t>
                          </a:r>
                          <a:r>
                            <a:rPr lang="en-US" sz="14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strain</a:t>
                          </a:r>
                          <a:endParaRPr lang="en-US" sz="1400" dirty="0" smtClean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  <a:tr h="707771">
                    <a:tc gridSpan="2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1" t="-101724" r="-286" b="-172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sz="1400" dirty="0" smtClean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10" name="TextBox 9"/>
          <p:cNvSpPr txBox="1"/>
          <p:nvPr/>
        </p:nvSpPr>
        <p:spPr>
          <a:xfrm>
            <a:off x="292100" y="1438697"/>
            <a:ext cx="8520113" cy="50834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Assumed relation between free energy and strain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92099" y="3785813"/>
            <a:ext cx="8520113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Not very convenient</a:t>
            </a:r>
          </a:p>
          <a:p>
            <a:pPr>
              <a:lnSpc>
                <a:spcPct val="150000"/>
              </a:lnSpc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Almost not used in community</a:t>
            </a:r>
          </a:p>
        </p:txBody>
      </p:sp>
    </p:spTree>
    <p:extLst>
      <p:ext uri="{BB962C8B-B14F-4D97-AF65-F5344CB8AC3E}">
        <p14:creationId xmlns:p14="http://schemas.microsoft.com/office/powerpoint/2010/main" val="41823862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solution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292100" y="1049082"/>
            <a:ext cx="4260063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First</a:t>
            </a:r>
            <a:r>
              <a:rPr kumimoji="0" lang="en-US" sz="1800" b="0" i="0" u="none" strike="noStrike" cap="none" normalizeH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group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5" y="1631908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Purely geometrical modelling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4" y="2184860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Finding analogous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3" y="2737818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Examining packing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2" y="3290773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Using minimization methods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609599" y="3856555"/>
            <a:ext cx="3942565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Energy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4643603" y="1049081"/>
            <a:ext cx="4260063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Second group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643603" y="1622240"/>
            <a:ext cx="4260064" cy="10222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30000"/>
              </a:lnSpc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Using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structural amplitudes for initial model – work in the reciprocal space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609591" y="4396683"/>
            <a:ext cx="3942565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Entropy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609591" y="4950747"/>
            <a:ext cx="3942565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Geometrical constraints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643603" y="2759619"/>
            <a:ext cx="4260064" cy="459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Patterson (`heavy atom`) technique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643602" y="3311092"/>
            <a:ext cx="4260064" cy="45959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Direct phase technique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836291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phase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100" y="1064863"/>
                <a:ext cx="8638540" cy="415011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Structure amplitude (Unit cell):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𝑐𝑒𝑙𝑙</m:t>
                        </m:r>
                      </m:sub>
                    </m:sSub>
                    <m:nary>
                      <m:naryPr>
                        <m:chr m:val="∑"/>
                        <m:supHide m:val="on"/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𝜌</m:t>
                        </m:r>
                        <m:d>
                          <m:d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𝒊𝒉𝒙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Electronic density in Fourier transform: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𝑐𝑒𝑙𝑙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𝒉𝒙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=+∞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=+∞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𝑭</m:t>
                                      </m:r>
                                    </m:e>
                                    <m:sub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𝒉𝒌𝒍</m:t>
                                      </m:r>
                                    </m:sub>
                                  </m:sSub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h𝑥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𝑘𝑦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𝑙𝑧</m:t>
                                      </m:r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18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1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=+∞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1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=+∞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h𝑘𝑙</m:t>
                                          </m:r>
                                        </m:sub>
                                        <m:sup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8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180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 i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80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h𝑥</m:t>
                                              </m:r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𝑘𝑦</m:t>
                                              </m:r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𝑙𝑧</m:t>
                                              </m:r>
                                            </m:e>
                                          </m:d>
                                          <m:r>
                                            <a:rPr lang="en-US" sz="18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b="0" i="1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h𝑘𝑙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064863"/>
                <a:ext cx="8638540" cy="4150110"/>
              </a:xfrm>
              <a:prstGeom prst="rect">
                <a:avLst/>
              </a:prstGeom>
              <a:blipFill rotWithShape="0"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7314687" y="5214973"/>
            <a:ext cx="15696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- cannot</a:t>
            </a:r>
          </a:p>
          <a:p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 measured</a:t>
            </a:r>
          </a:p>
          <a:p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directly!!!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00653" y="5214973"/>
            <a:ext cx="10214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obs. </a:t>
            </a:r>
          </a:p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intensity</a:t>
            </a:r>
          </a:p>
        </p:txBody>
      </p:sp>
      <p:sp>
        <p:nvSpPr>
          <p:cNvPr id="6" name="Rectangle 5"/>
          <p:cNvSpPr/>
          <p:nvPr/>
        </p:nvSpPr>
        <p:spPr>
          <a:xfrm>
            <a:off x="6054532" y="1176923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5127" y="1659295"/>
            <a:ext cx="2166182" cy="1480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4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4020" y="2966997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Structure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14020" y="1936263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Volume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14020" y="4077254"/>
            <a:ext cx="539750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diagrams	</a:t>
            </a:r>
          </a:p>
        </p:txBody>
      </p:sp>
    </p:spTree>
    <p:extLst>
      <p:ext uri="{BB962C8B-B14F-4D97-AF65-F5344CB8AC3E}">
        <p14:creationId xmlns:p14="http://schemas.microsoft.com/office/powerpoint/2010/main" val="33848690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Patterson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100" y="1011597"/>
                <a:ext cx="8638540" cy="522425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Electronic density in Fourier transform: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𝑐𝑒𝑙𝑙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𝒉𝒙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=+∞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=+∞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h𝑘𝑙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h𝑥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𝑘𝑦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𝑙𝑧</m:t>
                                              </m:r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h𝑘𝑙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Patterson function (synthetic) represents distribution of interatomic vectors: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𝑢𝑣𝑤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=+∞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=+∞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US" sz="18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𝐹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h𝑘𝑙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𝑜𝑏𝑠</m:t>
                                              </m:r>
                                            </m:sup>
                                          </m:sSub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18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  <m:r>
                                                <a:rPr lang="en-US" sz="18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𝑢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𝑘𝑣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𝑙𝑤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Patterson function is a self convolution of electronic density: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𝑢𝑣𝑤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𝑥𝑦𝑧</m:t>
                              </m:r>
                            </m:sub>
                          </m:sSub>
                        </m:e>
                      </m:nary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𝑢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𝑑𝑉</m:t>
                      </m:r>
                    </m:oMath>
                  </m:oMathPara>
                </a14:m>
                <a:endParaRPr lang="en-US" sz="1800" b="1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011597"/>
                <a:ext cx="8638540" cy="5224251"/>
              </a:xfrm>
              <a:prstGeom prst="rect">
                <a:avLst/>
              </a:prstGeom>
              <a:blipFill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/>
          <p:cNvSpPr/>
          <p:nvPr/>
        </p:nvSpPr>
        <p:spPr>
          <a:xfrm>
            <a:off x="6054532" y="1176923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</p:txBody>
      </p:sp>
    </p:spTree>
    <p:extLst>
      <p:ext uri="{BB962C8B-B14F-4D97-AF65-F5344CB8AC3E}">
        <p14:creationId xmlns:p14="http://schemas.microsoft.com/office/powerpoint/2010/main" val="1137379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Patterson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100" y="1064863"/>
                <a:ext cx="8638540" cy="4850430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18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Electronic density in Fourier transform: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d>
                      <m:d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𝑢𝑛𝑖𝑡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𝑐𝑒𝑙𝑙</m:t>
                        </m:r>
                      </m:sub>
                      <m:sup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nary>
                      <m:naryPr>
                        <m:chr m:val="∑"/>
                        <m:supHide m:val="on"/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1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𝒉</m:t>
                        </m:r>
                      </m:sub>
                      <m:sup/>
                      <m:e>
                        <m:r>
                          <a:rPr lang="en-US" sz="1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</m:t>
                            </m:r>
                          </m:e>
                        </m:d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∙</m:t>
                        </m:r>
                        <m:sSup>
                          <m:sSupPr>
                            <m:ctrlP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1800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sz="1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𝒉𝒙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sz="1800" b="1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𝑥𝑦𝑧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𝑢𝑛𝑖𝑡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</a:rPr>
                                <m:t>𝑐𝑒𝑙𝑙</m:t>
                              </m:r>
                            </m:sub>
                          </m:sSub>
                        </m:den>
                      </m:f>
                      <m:nary>
                        <m:naryPr>
                          <m:chr m:val="∑"/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=−∞</m:t>
                          </m:r>
                        </m:sub>
                        <m:sup>
                          <m:r>
                            <m:rPr>
                              <m:brk m:alnAt="23"/>
                            </m:r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=+∞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=−∞</m:t>
                              </m:r>
                            </m:sub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=+∞</m:t>
                              </m:r>
                            </m:sup>
                            <m:e>
                              <m:nary>
                                <m:naryPr>
                                  <m:chr m:val="∑"/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=−∞</m:t>
                                  </m:r>
                                </m:sub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=+∞</m:t>
                                  </m:r>
                                </m:sup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𝐹</m:t>
                                          </m:r>
                                        </m:e>
                                        <m:sub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h𝑘𝑙</m:t>
                                          </m:r>
                                        </m:sub>
                                        <m:sup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𝑜𝑏𝑠</m:t>
                                          </m:r>
                                        </m:sup>
                                      </m:sSubSup>
                                    </m:e>
                                  </m:d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func>
                                    <m:func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cos</m:t>
                                      </m:r>
                                    </m:fName>
                                    <m:e>
                                      <m:d>
                                        <m:dPr>
                                          <m:begChr m:val="["/>
                                          <m:endChr m:val="]"/>
                                          <m:ctrlP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d>
                                            <m:d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h𝑥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𝑘𝑦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+</m:t>
                                              </m:r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𝑙𝑧</m:t>
                                              </m:r>
                                            </m:e>
                                          </m:d>
                                          <m:r>
                                            <a:rPr lang="en-US" sz="18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𝛼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8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h𝑘𝑙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func>
                                </m:e>
                              </m:nary>
                            </m:e>
                          </m:nary>
                        </m:e>
                      </m:nary>
                    </m:oMath>
                  </m:oMathPara>
                </a14:m>
                <a:endParaRPr lang="en-US" sz="1800" dirty="0">
                  <a:ea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endParaRPr lang="en-US" sz="1800" b="1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1800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Patterson map: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Map contains peaks, which are related to the real distribution of atoms in the </a:t>
                </a:r>
                <a:r>
                  <a:rPr lang="en-US" dirty="0" err="1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u.c</a:t>
                </a:r>
                <a:r>
                  <a:rPr lang="en-US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.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it is possible to establish both the coordinates of atoms and their scattering power by analyzing coordinates and heights of Patterson peaks. 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peaks  begin from a common point: origin of the unit cell.</a:t>
                </a:r>
              </a:p>
              <a:p>
                <a:pPr>
                  <a:lnSpc>
                    <a:spcPct val="150000"/>
                  </a:lnSpc>
                </a:pPr>
                <a:endParaRPr lang="en-US" sz="1800" dirty="0">
                  <a:solidFill>
                    <a:srgbClr val="FF0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064863"/>
                <a:ext cx="8638540" cy="4850430"/>
              </a:xfrm>
              <a:prstGeom prst="rect">
                <a:avLst/>
              </a:prstGeom>
              <a:blipFill rotWithShape="0">
                <a:blip r:embed="rId2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>
          <a:xfrm>
            <a:off x="6054532" y="1176923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</p:txBody>
      </p:sp>
    </p:spTree>
    <p:extLst>
      <p:ext uri="{BB962C8B-B14F-4D97-AF65-F5344CB8AC3E}">
        <p14:creationId xmlns:p14="http://schemas.microsoft.com/office/powerpoint/2010/main" val="27497015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Patterson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100" y="2289475"/>
                <a:ext cx="8638540" cy="2251514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000" b="1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Complications: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𝒏</m:t>
                    </m:r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d>
                      <m:dPr>
                        <m:ctrlP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e>
                    </m:d>
                  </m:oMath>
                </a14:m>
                <a:r>
                  <a:rPr lang="en-US" sz="1800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peaks; n – total number of atoms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800" dirty="0">
                    <a:solidFill>
                      <a:srgbClr val="7030A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Patterson peaks are broader (convolution effect)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800" dirty="0">
                    <a:solidFill>
                      <a:srgbClr val="00B05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Overlapping of the vectors for large number of atoms</a:t>
                </a:r>
              </a:p>
              <a:p>
                <a:pPr marL="285750" indent="-285750">
                  <a:lnSpc>
                    <a:spcPct val="150000"/>
                  </a:lnSpc>
                  <a:buFontTx/>
                  <a:buChar char="-"/>
                </a:pPr>
                <a:r>
                  <a:rPr lang="en-US" sz="1800" dirty="0">
                    <a:solidFill>
                      <a:srgbClr val="C0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Limited usefulness for large lattices with many atoms of similar Z (i.e. organic)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2289475"/>
                <a:ext cx="8638540" cy="2251514"/>
              </a:xfrm>
              <a:prstGeom prst="rect">
                <a:avLst/>
              </a:prstGeom>
              <a:blipFill rotWithShape="0">
                <a:blip r:embed="rId2"/>
                <a:stretch>
                  <a:fillRect l="-776" r="-565" b="-21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/>
          <p:cNvSpPr txBox="1"/>
          <p:nvPr/>
        </p:nvSpPr>
        <p:spPr>
          <a:xfrm>
            <a:off x="292100" y="983583"/>
            <a:ext cx="863854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Very useful for small lattices</a:t>
            </a:r>
          </a:p>
          <a:p>
            <a:pPr>
              <a:lnSpc>
                <a:spcPct val="150000"/>
              </a:lnSpc>
            </a:pPr>
            <a:r>
              <a:rPr lang="en-US" sz="20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Starting position for heavy Z atoms (electronic density squared)</a:t>
            </a:r>
            <a:endParaRPr lang="en-US" sz="20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54532" y="5505083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45" t="7558" r="37665"/>
          <a:stretch/>
        </p:blipFill>
        <p:spPr>
          <a:xfrm>
            <a:off x="292100" y="4724401"/>
            <a:ext cx="1237938" cy="2052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30038" y="6191946"/>
            <a:ext cx="14318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Arthur Lindo </a:t>
            </a: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Patterson</a:t>
            </a:r>
          </a:p>
        </p:txBody>
      </p:sp>
    </p:spTree>
    <p:extLst>
      <p:ext uri="{BB962C8B-B14F-4D97-AF65-F5344CB8AC3E}">
        <p14:creationId xmlns:p14="http://schemas.microsoft.com/office/powerpoint/2010/main" val="41932032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methods – try to recover phase from intensities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100" y="1897983"/>
            <a:ext cx="8638540" cy="18010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These properties establish certain phase relations between </a:t>
            </a:r>
            <a:r>
              <a:rPr lang="en-US" sz="1400" b="1" dirty="0" err="1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hkl</a:t>
            </a:r>
            <a:r>
              <a:rPr lang="en-US" sz="1400" b="1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 triplets (depending on atomic scattering factor):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h,k</a:t>
            </a:r>
            <a:r>
              <a:rPr lang="en-US" b="1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, 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 err="1">
                <a:latin typeface="+mj-lt"/>
                <a:ea typeface="Adobe Gothic Std B" panose="020B0800000000000000" pitchFamily="34" charset="-128"/>
              </a:rPr>
              <a:t>h’,k</a:t>
            </a:r>
            <a:r>
              <a:rPr lang="en-US" b="1" dirty="0">
                <a:latin typeface="+mj-lt"/>
                <a:ea typeface="Adobe Gothic Std B" panose="020B0800000000000000" pitchFamily="34" charset="-128"/>
              </a:rPr>
              <a:t>’, l’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b="1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h-h’, k-</a:t>
            </a:r>
            <a:r>
              <a:rPr lang="en-US" b="1" dirty="0" err="1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k’,l</a:t>
            </a:r>
            <a:r>
              <a:rPr lang="en-US" b="1" dirty="0">
                <a:solidFill>
                  <a:schemeClr val="tx1"/>
                </a:solidFill>
                <a:latin typeface="+mj-lt"/>
                <a:ea typeface="Adobe Gothic Std B" panose="020B0800000000000000" pitchFamily="34" charset="-128"/>
              </a:rPr>
              <a:t>-l’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100" y="810863"/>
            <a:ext cx="8638540" cy="92333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Electronic density is non negative everywhere in the cell</a:t>
            </a:r>
          </a:p>
          <a:p>
            <a:pPr>
              <a:lnSpc>
                <a:spcPct val="150000"/>
              </a:lnSpc>
            </a:pPr>
            <a:r>
              <a:rPr lang="en-US" sz="1800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Atomic structure – spherical atoms</a:t>
            </a:r>
            <a:endParaRPr lang="en-US" sz="1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92100" y="3852619"/>
            <a:ext cx="8638540" cy="193899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Observed structure amplitudes are scaled and normalized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Several strong intensities (triplets) are used for phase permutations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Phases are assigned to as many as possible reflections and then a least square algorithm is used for refinement to cover the rest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Electronic density map is calculated and judged (crystallographic and common sense)</a:t>
            </a:r>
            <a:endParaRPr 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92100" y="6063883"/>
            <a:ext cx="287610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79" y="2376215"/>
            <a:ext cx="1935869" cy="1322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6690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14018" y="1254531"/>
            <a:ext cx="8398193" cy="1829027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H.P. Environment – provides intensities overlapping with your data: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diamond, pressure medium, gasket, pressure sensor, etc.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18" y="3295629"/>
            <a:ext cx="8398193" cy="1238096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Physical limit of the detector – oversaturation of the intensities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solution – remember about environment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14017" y="4730440"/>
            <a:ext cx="8398193" cy="647165"/>
          </a:xfrm>
          <a:prstGeom prst="rect">
            <a:avLst/>
          </a:prstGeom>
          <a:solidFill>
            <a:schemeClr val="accent3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3200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Filter your data in smart way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36" y="3292457"/>
            <a:ext cx="1963074" cy="208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07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53059" y="1894611"/>
            <a:ext cx="8398193" cy="112646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Pressure medium or environment can penetrate your material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solution – remember about environment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3058" y="3388131"/>
            <a:ext cx="8398193" cy="1126462"/>
          </a:xfrm>
          <a:prstGeom prst="rect">
            <a:avLst/>
          </a:prstGeom>
          <a:solidFill>
            <a:schemeClr val="tx2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</a:pPr>
            <a:r>
              <a:rPr lang="en-US" sz="2800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Expect change of chemistry for your material, additional peaks in electronic map</a:t>
            </a:r>
            <a:endParaRPr lang="en-US" sz="2000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321432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Non-Hydrostatic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641" y="1772963"/>
            <a:ext cx="5427793" cy="375134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5363021" y="1508790"/>
                <a:ext cx="21583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i="1" dirty="0">
                  <a:latin typeface="Cambria Math" panose="02040503050406030204" pitchFamily="18" charset="0"/>
                  <a:ea typeface="Adobe Gothic Std B" panose="020B08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≥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2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021" y="1508790"/>
                <a:ext cx="2158367" cy="120032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7009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Non-Hydrostatic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2" y="1107527"/>
            <a:ext cx="3248959" cy="224547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12" y="770964"/>
            <a:ext cx="3631438" cy="53788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532095" y="1377136"/>
            <a:ext cx="2618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Geometry of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85483" y="3683441"/>
                <a:ext cx="4295644" cy="2092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Stress-strain: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endParaRPr lang="en-US" sz="18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𝟏𝟏</m:t>
                                    </m:r>
                                  </m:sub>
                                </m:s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𝟐𝟐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𝟑𝟑</m:t>
                                    </m:r>
                                  </m:sub>
                                </m:sSub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483" y="3683441"/>
                <a:ext cx="4295644" cy="2092048"/>
              </a:xfrm>
              <a:prstGeom prst="rect">
                <a:avLst/>
              </a:prstGeom>
              <a:blipFill rotWithShape="0">
                <a:blip r:embed="rId4"/>
                <a:stretch>
                  <a:fillRect t="-11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788A75-7EC5-4D21-9AF4-C00A2986C7AD}"/>
                  </a:ext>
                </a:extLst>
              </p:cNvPr>
              <p:cNvSpPr txBox="1"/>
              <p:nvPr/>
            </p:nvSpPr>
            <p:spPr>
              <a:xfrm>
                <a:off x="3939662" y="2421480"/>
                <a:ext cx="21583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sz="2400" b="1" i="1" dirty="0">
                  <a:latin typeface="Cambria Math" panose="02040503050406030204" pitchFamily="18" charset="0"/>
                  <a:ea typeface="Adobe Gothic Std B" panose="020B08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𝟑</m:t>
                        </m:r>
                      </m:sub>
                    </m:sSub>
                    <m:r>
                      <a:rPr lang="en-US" sz="2400" b="1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≥</m:t>
                    </m:r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sz="24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𝟐</m:t>
                        </m:r>
                      </m:sub>
                    </m:sSub>
                  </m:oMath>
                </a14:m>
                <a:endParaRPr lang="en-US" sz="2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2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788A75-7EC5-4D21-9AF4-C00A2986C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9662" y="2421480"/>
                <a:ext cx="2158367" cy="120032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521622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Non-Hydrostatic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82" y="1107528"/>
            <a:ext cx="2985823" cy="206361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12" y="770964"/>
            <a:ext cx="3631438" cy="537882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0069" y="3400199"/>
            <a:ext cx="3980330" cy="2948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Non hydrostatic effects arise.</a:t>
            </a:r>
          </a:p>
          <a:p>
            <a:pPr>
              <a:lnSpc>
                <a:spcPct val="130000"/>
              </a:lnSpc>
            </a:pP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Macro level: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Geometry of compression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Redistribution of pressure inside sample chamber</a:t>
            </a:r>
          </a:p>
          <a:p>
            <a:pPr>
              <a:lnSpc>
                <a:spcPct val="130000"/>
              </a:lnSpc>
            </a:pPr>
            <a:r>
              <a:rPr lang="en-US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Micro level: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 err="1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Intergrain</a:t>
            </a:r>
            <a:r>
              <a:rPr lang="en-US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interactions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solidFill>
                  <a:srgbClr val="7030A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Preferred orientation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5532095" y="1377136"/>
            <a:ext cx="261802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Geometry of compression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677637" y="2691696"/>
                <a:ext cx="215836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Stress-strain: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7637" y="2691696"/>
                <a:ext cx="2158367" cy="1200329"/>
              </a:xfrm>
              <a:prstGeom prst="rect">
                <a:avLst/>
              </a:prstGeom>
              <a:blipFill rotWithShape="0">
                <a:blip r:embed="rId4"/>
                <a:stretch>
                  <a:fillRect l="-4237" t="-45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736942" y="3291099"/>
                <a:ext cx="127644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𝟑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≥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𝟐</m:t>
                        </m:r>
                      </m:sub>
                    </m:sSub>
                  </m:oMath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942" y="3291099"/>
                <a:ext cx="1276440" cy="338554"/>
              </a:xfrm>
              <a:prstGeom prst="rect">
                <a:avLst/>
              </a:prstGeom>
              <a:blipFill rotWithShape="0">
                <a:blip r:embed="rId5"/>
                <a:stretch>
                  <a:fillRect t="-5455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726737" y="6129960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(1997)</a:t>
            </a:r>
          </a:p>
        </p:txBody>
      </p:sp>
    </p:spTree>
    <p:extLst>
      <p:ext uri="{BB962C8B-B14F-4D97-AF65-F5344CB8AC3E}">
        <p14:creationId xmlns:p14="http://schemas.microsoft.com/office/powerpoint/2010/main" val="7883823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compression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4" y="1920968"/>
            <a:ext cx="8282499" cy="289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32" y="959223"/>
            <a:ext cx="1416261" cy="2097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747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consider for your experiment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292100" y="1038923"/>
            <a:ext cx="3612080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Material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1" y="2174703"/>
            <a:ext cx="3612081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Lattice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(crystallographic info)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292102" y="2727658"/>
            <a:ext cx="3612080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Ranges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for 2</a:t>
            </a:r>
            <a:r>
              <a:rPr kumimoji="0" lang="el-GR" sz="1800" b="0" i="0" u="none" strike="noStrike" cap="none" normalizeH="0" dirty="0">
                <a:ln>
                  <a:noFill/>
                </a:ln>
                <a:effectLst/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, d-space, Q-range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292102" y="3280613"/>
            <a:ext cx="3612080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Peak overlap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0" y="1621748"/>
            <a:ext cx="3612081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Chemistry (Z; scattering,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vol.)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4552149" y="1038922"/>
            <a:ext cx="4260063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Instrument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154" y="1621748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Energy (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</a:t>
            </a:r>
            <a:r>
              <a:rPr lang="el-GR" sz="1800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 range for given opening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292100" y="4412177"/>
            <a:ext cx="8520112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DAC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292100" y="4986743"/>
            <a:ext cx="3612080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Maximum pressure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4001252" y="4986742"/>
            <a:ext cx="3612080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Geometry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of collection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292100" y="5547557"/>
            <a:ext cx="3612080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Opening angle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153" y="2174700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 beam size on sample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4001252" y="5530914"/>
            <a:ext cx="3612080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Pressure medium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152" y="2727658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Size of the detector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151" y="3280613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Detector – sample distance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150" y="3846395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Efficiency of the detector (energy)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292100" y="3831764"/>
            <a:ext cx="3612080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Powder or single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crystal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981688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compression – </a:t>
            </a:r>
            <a:r>
              <a:rPr lang="en-US" dirty="0" err="1"/>
              <a:t>deviatoric</a:t>
            </a:r>
            <a:r>
              <a:rPr lang="en-US" dirty="0"/>
              <a:t> stress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14" y="1399055"/>
            <a:ext cx="8282499" cy="28950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832" y="959223"/>
            <a:ext cx="1416261" cy="20977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 bwMode="auto">
          <a:xfrm>
            <a:off x="5402906" y="1057835"/>
            <a:ext cx="3545226" cy="35320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040042" y="4589929"/>
                <a:ext cx="7422640" cy="136845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4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𝝈</m:t>
                                    </m:r>
                                  </m:e>
                                  <m:sub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=+</m:t>
                      </m:r>
                      <m:sSub>
                        <m:sSub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3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1400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b>
                                    </m:s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b>
                                    </m:s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f>
                                      <m:f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𝟏</m:t>
                                        </m:r>
                                      </m:num>
                                      <m:den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𝟎</m:t>
                                    </m:r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𝝈</m:t>
                                        </m:r>
                                      </m:e>
                                      <m:sub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sub>
                                    </m:sSub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num>
                                      <m:den>
                                        <m:r>
                                          <a:rPr lang="en-US" sz="1400" b="1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den>
                                    </m:f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𝒕</m:t>
                                    </m:r>
                                  </m:e>
                                </m:mr>
                              </m:m>
                            </m:e>
                          </m:d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1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f>
                                  <m:f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𝟎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𝟐</m:t>
                                    </m:r>
                                  </m:num>
                                  <m:den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𝟑</m:t>
                                    </m:r>
                                  </m:den>
                                </m:f>
                                <m:r>
                                  <a:rPr lang="en-US" sz="14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𝒕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042" y="4589929"/>
                <a:ext cx="7422640" cy="1368452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26905" y="1399055"/>
                <a:ext cx="2097049" cy="29792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Mean stress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𝝈</m:t>
                              </m:r>
                            </m:e>
                            <m:sub>
                              <m:r>
                                <a:rPr lang="en-US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den>
                      </m:f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Uniaxial component</a:t>
                </a:r>
              </a:p>
              <a:p>
                <a:pPr algn="ctr">
                  <a:lnSpc>
                    <a:spcPct val="150000"/>
                  </a:lnSpc>
                </a:pP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Deviatoric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stress</a:t>
                </a: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</m:sSub>
                  </m:oMath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algn="ctr">
                  <a:lnSpc>
                    <a:spcPct val="15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6905" y="1399055"/>
                <a:ext cx="2097049" cy="2979277"/>
              </a:xfrm>
              <a:prstGeom prst="rect">
                <a:avLst/>
              </a:prstGeom>
              <a:blipFill rotWithShape="0">
                <a:blip r:embed="rId5"/>
                <a:stretch>
                  <a:fillRect l="-1163" r="-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/>
          <p:cNvSpPr txBox="1"/>
          <p:nvPr/>
        </p:nvSpPr>
        <p:spPr>
          <a:xfrm>
            <a:off x="6459716" y="6016089"/>
            <a:ext cx="16642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(2004)</a:t>
            </a:r>
          </a:p>
        </p:txBody>
      </p:sp>
    </p:spTree>
    <p:extLst>
      <p:ext uri="{BB962C8B-B14F-4D97-AF65-F5344CB8AC3E}">
        <p14:creationId xmlns:p14="http://schemas.microsoft.com/office/powerpoint/2010/main" val="35577887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compression – </a:t>
            </a:r>
            <a:r>
              <a:rPr lang="en-US" dirty="0" err="1"/>
              <a:t>deviatoric</a:t>
            </a:r>
            <a:r>
              <a:rPr lang="en-US" dirty="0"/>
              <a:t> stress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385887"/>
            <a:ext cx="5418778" cy="244443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68720" y="1385887"/>
            <a:ext cx="25434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You may have </a:t>
            </a: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deviatoric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stress even at quasihydrostatic conditions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stress leads to an effect of pressure overestimation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75310" y="3922761"/>
                <a:ext cx="4409440" cy="19995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Consider P1=P2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If you have </a:t>
                </a:r>
                <a:r>
                  <a:rPr lang="en-US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deviatoric</a:t>
                </a: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stress and volume V</a:t>
                </a:r>
              </a:p>
              <a:p>
                <a:pPr>
                  <a:lnSpc>
                    <a:spcPct val="13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and non zero value of t</a:t>
                </a:r>
              </a:p>
              <a:p>
                <a:pPr>
                  <a:lnSpc>
                    <a:spcPct val="130000"/>
                  </a:lnSpc>
                </a:pPr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𝑷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𝟑</m:t>
                      </m:r>
                      <m:r>
                        <a:rPr lang="en-US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𝝈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sub>
                      </m:sSub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−</m:t>
                      </m:r>
                      <m:f>
                        <m:f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num>
                        <m:den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den>
                      </m:f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𝒕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𝟏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|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𝑷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f>
                        <m:f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Pr>
                        <m:num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num>
                        <m:den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den>
                      </m:f>
                      <m:r>
                        <a:rPr lang="en-US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𝒕</m:t>
                      </m:r>
                    </m:oMath>
                  </m:oMathPara>
                </a14:m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310" y="3922761"/>
                <a:ext cx="4409440" cy="1999586"/>
              </a:xfrm>
              <a:prstGeom prst="rect">
                <a:avLst/>
              </a:prstGeom>
              <a:blipFill rotWithShape="0">
                <a:blip r:embed="rId3"/>
                <a:stretch>
                  <a:fillRect l="-6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960" y="3767838"/>
            <a:ext cx="3348678" cy="2309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4711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807869"/>
            <a:ext cx="390144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compression – </a:t>
            </a:r>
            <a:r>
              <a:rPr lang="en-US" dirty="0" err="1"/>
              <a:t>deviatoric</a:t>
            </a:r>
            <a:r>
              <a:rPr lang="en-US" dirty="0"/>
              <a:t> stress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10" y="1079500"/>
            <a:ext cx="3011170" cy="485672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0190" y="973455"/>
            <a:ext cx="4814731" cy="425894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693920" y="5597672"/>
            <a:ext cx="4254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Smaller volume for given pressure– better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62761" y="6096395"/>
            <a:ext cx="263726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Diamond  Raman  tends </a:t>
            </a:r>
          </a:p>
          <a:p>
            <a:pPr algn="ctr"/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to  overestimate  pressure</a:t>
            </a:r>
          </a:p>
        </p:txBody>
      </p:sp>
    </p:spTree>
    <p:extLst>
      <p:ext uri="{BB962C8B-B14F-4D97-AF65-F5344CB8AC3E}">
        <p14:creationId xmlns:p14="http://schemas.microsoft.com/office/powerpoint/2010/main" val="16772563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099" y="103188"/>
            <a:ext cx="8520113" cy="544512"/>
          </a:xfrm>
        </p:spPr>
        <p:txBody>
          <a:bodyPr/>
          <a:lstStyle/>
          <a:p>
            <a:r>
              <a:rPr lang="en-US" dirty="0"/>
              <a:t>F-f plots as marker for </a:t>
            </a:r>
            <a:r>
              <a:rPr lang="en-US" dirty="0" err="1"/>
              <a:t>deviatoric</a:t>
            </a:r>
            <a:r>
              <a:rPr lang="en-US" dirty="0"/>
              <a:t> stress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303840"/>
                  </p:ext>
                </p:extLst>
              </p:nvPr>
            </p:nvGraphicFramePr>
            <p:xfrm>
              <a:off x="444499" y="807376"/>
              <a:ext cx="8520114" cy="218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666649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𝟑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f>
                                      <m:fPr>
                                        <m:type m:val="skw"/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𝟓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</m:sup>
                                </m:sSup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>
                                      <m:f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𝟑</m:t>
                                        </m:r>
                                      </m:num>
                                      <m:den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den>
                                    </m:f>
                                    <m:d>
                                      <m:d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𝑲</m:t>
                                            </m:r>
                                          </m:e>
                                          <m:sup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𝟒</m:t>
                                        </m:r>
                                      </m:e>
                                    </m:d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b="1" dirty="0">
                              <a:solidFill>
                                <a:schemeClr val="tx1"/>
                              </a:solidFill>
                            </a:rPr>
                            <a:t>Normalized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</a:rPr>
                            <a:t> Stress as a function of Eulerian strain (</a:t>
                          </a:r>
                          <a:r>
                            <a:rPr lang="en-US" b="1" baseline="0" dirty="0" err="1">
                              <a:solidFill>
                                <a:schemeClr val="tx1"/>
                              </a:solidFill>
                            </a:rPr>
                            <a:t>f</a:t>
                          </a:r>
                          <a:r>
                            <a:rPr lang="en-US" b="1" baseline="-25000" dirty="0" err="1">
                              <a:solidFill>
                                <a:schemeClr val="tx1"/>
                              </a:solidFill>
                            </a:rPr>
                            <a:t>E</a:t>
                          </a:r>
                          <a:r>
                            <a:rPr lang="en-US" b="1" baseline="0" dirty="0">
                              <a:solidFill>
                                <a:schemeClr val="tx1"/>
                              </a:solidFill>
                            </a:rPr>
                            <a:t>): </a:t>
                          </a: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lang="en-US" b="1" i="1" baseline="0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d>
                                  <m:dPr>
                                    <m:ctrlP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𝒇</m:t>
                                    </m:r>
                                  </m:e>
                                </m:d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baseline="0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𝑷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𝒇</m:t>
                                        </m:r>
                                        <m:d>
                                          <m:dPr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𝟏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𝒇</m:t>
                                            </m:r>
                                          </m:e>
                                        </m:d>
                                      </m:e>
                                      <m:sup>
                                        <m:f>
                                          <m:fPr>
                                            <m:type m:val="skw"/>
                                            <m:ctrlP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𝟓</m:t>
                                            </m:r>
                                          </m:num>
                                          <m:den>
                                            <m:r>
                                              <a:rPr lang="en-US" b="1" i="1" smtClean="0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den>
                                        </m:f>
                                      </m:sup>
                                    </m:sSup>
                                  </m:den>
                                </m:f>
                                <m:r>
                                  <a:rPr lang="en-US" b="1" i="1" baseline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num>
                                  <m:den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𝑲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𝑲</m:t>
                                        </m:r>
                                      </m:e>
                                      <m:sup>
                                        <m:r>
                                          <a:rPr lang="en-US" b="1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′</m:t>
                                        </m:r>
                                      </m:sup>
                                    </m:sSup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e>
                                </m:d>
                                <m:r>
                                  <a:rPr lang="en-US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𝒇</m:t>
                                </m:r>
                              </m:oMath>
                            </m:oMathPara>
                          </a14:m>
                          <a:endParaRPr lang="en-US" b="1" baseline="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anchor="ctr">
                        <a:solidFill>
                          <a:schemeClr val="accent1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04303840"/>
                  </p:ext>
                </p:extLst>
              </p:nvPr>
            </p:nvGraphicFramePr>
            <p:xfrm>
              <a:off x="444499" y="807376"/>
              <a:ext cx="8520114" cy="21804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520114"/>
                  </a:tblGrid>
                  <a:tr h="218040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2"/>
                          <a:stretch>
                            <a:fillRect l="-71" t="-279" r="-286" b="-1114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Group 6"/>
          <p:cNvGrpSpPr/>
          <p:nvPr/>
        </p:nvGrpSpPr>
        <p:grpSpPr>
          <a:xfrm>
            <a:off x="516332" y="3147452"/>
            <a:ext cx="8438547" cy="3162919"/>
            <a:chOff x="516332" y="3147452"/>
            <a:chExt cx="8438547" cy="3162919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332" y="3147452"/>
              <a:ext cx="6344445" cy="3162919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7055000" y="3505200"/>
              <a:ext cx="18998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Similar materials!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5502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14020" y="2966997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Think of reproducibility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4020" y="1936263"/>
            <a:ext cx="7896860" cy="769441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sz="4400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 </a:t>
            </a:r>
            <a:r>
              <a:rPr lang="en-US" sz="4400" dirty="0" err="1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vigiliant</a:t>
            </a:r>
            <a:endParaRPr lang="en-US" sz="4400" dirty="0">
              <a:solidFill>
                <a:schemeClr val="tx2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289381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Effects of undesirable stresses on diffraction pattern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292100" y="1285336"/>
            <a:ext cx="3612080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Shift of diffraction lines f(</a:t>
            </a:r>
            <a:r>
              <a:rPr lang="en-US" sz="18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</a:t>
            </a:r>
            <a:r>
              <a:rPr lang="el-GR" sz="18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θ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292100" y="1922972"/>
            <a:ext cx="3612081" cy="4595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Deviatoric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stress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4354930" y="1285336"/>
            <a:ext cx="4260063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Diffraction line broadening (</a:t>
            </a:r>
            <a:r>
              <a:rPr lang="en-US" sz="18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354929" y="1922972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Instrumental function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354929" y="2557310"/>
            <a:ext cx="4260064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Particle size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354929" y="3198244"/>
            <a:ext cx="4260064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Micro strains (grain-grain interaction)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03" y="3729318"/>
            <a:ext cx="3378503" cy="22703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4354929" y="3839178"/>
                <a:ext cx="4484267" cy="2168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𝒕</m:t>
                    </m:r>
                    <m:r>
                      <a:rPr lang="en-US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m:rPr>
                        <m:nor/>
                      </m:rPr>
                      <a:rPr lang="en-US" b="1" dirty="0">
                        <a:latin typeface="Adobe Gothic Std B" panose="020B0800000000000000" pitchFamily="34" charset="-128"/>
                        <a:ea typeface="Adobe Gothic Std B" panose="020B0800000000000000" pitchFamily="34" charset="-128"/>
                      </a:rPr>
                      <m:t>−</m:t>
                    </m:r>
                    <m:sSub>
                      <m:sSub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 Line shift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n – grains; individual stresses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𝑖𝑖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𝑛</m:t>
                        </m:r>
                      </m:sup>
                    </m:sSubSup>
                  </m:oMath>
                </a14:m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𝑖𝑖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=</m:t>
                    </m:r>
                    <m:d>
                      <m:dPr>
                        <m:begChr m:val="⟨"/>
                        <m:endChr m:val="⟩"/>
                        <m:ctrlP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d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2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pPr>
                      <m:e>
                        <m:d>
                          <m:dPr>
                            <m:begChr m:val="⟨"/>
                            <m:endChr m:val="⟩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𝑖𝑖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𝑛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- stress variances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create  additional  strain  and  partially responsible  for  the  line  broadening </a:t>
                </a: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4929" y="3839178"/>
                <a:ext cx="4484267" cy="2168542"/>
              </a:xfrm>
              <a:prstGeom prst="rect">
                <a:avLst/>
              </a:prstGeom>
              <a:blipFill>
                <a:blip r:embed="rId3"/>
                <a:stretch>
                  <a:fillRect l="-679" b="-16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6498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4044850" y="3778924"/>
            <a:ext cx="5125723" cy="3079076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3778924"/>
            <a:ext cx="4044850" cy="3079076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2156" y="4046725"/>
            <a:ext cx="3583305" cy="23698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</a:t>
            </a:r>
            <a:r>
              <a:rPr lang="en-US" dirty="0" err="1"/>
              <a:t>deviatoric</a:t>
            </a:r>
            <a:r>
              <a:rPr lang="en-US" dirty="0"/>
              <a:t> stress on line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553910" y="1128686"/>
                <a:ext cx="4670611" cy="25671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Full strain on individual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of a single grain: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𝒉𝒌𝒍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𝒉𝒌𝒍</m:t>
                                  </m:r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𝝍</m:t>
                              </m:r>
                            </m:e>
                          </m:func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𝒉𝒌𝒍</m:t>
                      </m:r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angle between load direction and normal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         to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plane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910" y="1128686"/>
                <a:ext cx="4670611" cy="2567113"/>
              </a:xfrm>
              <a:prstGeom prst="rect">
                <a:avLst/>
              </a:prstGeom>
              <a:blipFill rotWithShape="0">
                <a:blip r:embed="rId3"/>
                <a:stretch>
                  <a:fillRect l="-783" r="-2872" b="-1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152804" y="1212398"/>
                <a:ext cx="3693459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Hydrostatic strain: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b="1" i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2804" y="1212398"/>
                <a:ext cx="3693459" cy="84125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4046725"/>
            <a:ext cx="3012142" cy="2294800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7686550" y="83665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(2004)</a:t>
            </a:r>
          </a:p>
        </p:txBody>
      </p:sp>
    </p:spTree>
    <p:extLst>
      <p:ext uri="{BB962C8B-B14F-4D97-AF65-F5344CB8AC3E}">
        <p14:creationId xmlns:p14="http://schemas.microsoft.com/office/powerpoint/2010/main" val="2445411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5217458" y="802640"/>
            <a:ext cx="3926542" cy="6060440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</a:t>
            </a:r>
            <a:r>
              <a:rPr lang="en-US" dirty="0" err="1"/>
              <a:t>deviatoric</a:t>
            </a:r>
            <a:r>
              <a:rPr lang="en-US" dirty="0"/>
              <a:t> stress on line shift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618564" y="1211811"/>
                <a:ext cx="4670611" cy="43676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Full strain on individual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of a single grain: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type m:val="skw"/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𝒉𝒌𝒍</m:t>
                                  </m:r>
                                </m:e>
                              </m:d>
                            </m:num>
                            <m:den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𝒅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</a:rPr>
                                    <m:t>𝒉𝒌𝒍</m:t>
                                  </m:r>
                                </m:e>
                              </m:d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𝑫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func>
                            <m:funcPr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𝝍</m:t>
                              </m:r>
                            </m:e>
                          </m:func>
                        </m:e>
                      </m:d>
                      <m:r>
                        <a:rPr 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r>
                        <a:rPr 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𝒉𝒌𝒍</m:t>
                      </m:r>
                      <m:r>
                        <a:rPr lang="en-US" b="1" i="1" smtClean="0">
                          <a:solidFill>
                            <a:schemeClr val="accent5">
                              <a:lumMod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chemeClr val="accent5">
                      <a:lumMod val="25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Q(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 – relates individual crystallographic plane behavior and elastic moduli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𝒂𝒗𝒆𝒓𝒂𝒈𝒆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64" y="1211811"/>
                <a:ext cx="4670611" cy="4367671"/>
              </a:xfrm>
              <a:prstGeom prst="rect">
                <a:avLst/>
              </a:prstGeom>
              <a:blipFill rotWithShape="0">
                <a:blip r:embed="rId2"/>
                <a:stretch>
                  <a:fillRect l="-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17458" y="1295523"/>
                <a:ext cx="3693459" cy="8412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Hydrostatic strain: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𝜺</m:t>
                          </m:r>
                        </m:e>
                        <m:sub>
                          <m:r>
                            <a:rPr lang="en-US" sz="14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1" i="1"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sz="1400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sz="14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  <m:r>
                            <a:rPr lang="en-US" sz="14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b>
                              <m:r>
                                <a:rPr lang="en-US" sz="1400" b="1" i="1" smtClean="0"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14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b="1" i="1"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en-US" sz="1400" b="1" i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7458" y="1295523"/>
                <a:ext cx="3693459" cy="8412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85396" y="3739003"/>
                <a:ext cx="3693459" cy="901016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𝒂𝒗𝒆𝒓𝒂𝒈𝒆</m:t>
                        </m:r>
                      </m:sup>
                    </m:sSubSup>
                  </m:oMath>
                </a14:m>
                <a:r>
                  <a:rPr lang="en-US" sz="1400" b="1" i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- 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shear moduli (</a:t>
                </a:r>
                <a:r>
                  <a:rPr lang="en-US" sz="1400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Reuss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</a:t>
                </a:r>
                <a:endParaRPr lang="en-US" sz="1400" b="1" dirty="0">
                  <a:solidFill>
                    <a:srgbClr val="FF0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𝑮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𝑽</m:t>
                        </m:r>
                      </m:sub>
                    </m:sSub>
                  </m:oMath>
                </a14:m>
                <a:r>
                  <a:rPr lang="en-US" sz="1400" b="1" i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 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shear moduli (</a:t>
                </a:r>
                <a:r>
                  <a:rPr lang="en-US" sz="1400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Reuss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weight of contribution (</a:t>
                </a: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sz="1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sz="1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  <m:r>
                      <a:rPr lang="en-US" sz="1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?</m:t>
                    </m:r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396" y="3739003"/>
                <a:ext cx="3693459" cy="901016"/>
              </a:xfrm>
              <a:prstGeom prst="rect">
                <a:avLst/>
              </a:prstGeom>
              <a:blipFill rotWithShape="0">
                <a:blip r:embed="rId4"/>
                <a:stretch>
                  <a:fillRect b="-4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Rectangle 14"/>
          <p:cNvSpPr/>
          <p:nvPr/>
        </p:nvSpPr>
        <p:spPr>
          <a:xfrm>
            <a:off x="7686550" y="836656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(2004)</a:t>
            </a:r>
          </a:p>
        </p:txBody>
      </p:sp>
    </p:spTree>
    <p:extLst>
      <p:ext uri="{BB962C8B-B14F-4D97-AF65-F5344CB8AC3E}">
        <p14:creationId xmlns:p14="http://schemas.microsoft.com/office/powerpoint/2010/main" val="931011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Origin of </a:t>
            </a:r>
            <a:r>
              <a:rPr lang="en-US" dirty="0" err="1"/>
              <a:t>Reuss</a:t>
            </a:r>
            <a:r>
              <a:rPr lang="en-US" dirty="0"/>
              <a:t> and Voigt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5300" y="1059180"/>
            <a:ext cx="782574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Stress and strain are unknown and considered as non uniform</a:t>
            </a:r>
          </a:p>
          <a:p>
            <a:endParaRPr lang="en-US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Reuss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</a:t>
            </a: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Voigt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 boundary models to estimate </a:t>
            </a:r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effective elastic moduli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of rocks in  terms  of properties  of  the  various  constituents (grains of different orientations,  different phases, pores, and etc.)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Exact geometry is very hard to measure – any realistic case can be approximated by an interpolation of the </a:t>
            </a: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upper (Voigt)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and </a:t>
            </a: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lower (</a:t>
            </a:r>
            <a:r>
              <a:rPr lang="en-US" dirty="0" err="1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Reuss</a:t>
            </a: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boundaries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0" y="3304446"/>
            <a:ext cx="3076867" cy="20676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320540" y="3304446"/>
                <a:ext cx="2995564" cy="276460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- modulus of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</a:t>
                </a:r>
                <a:r>
                  <a:rPr lang="en-US" baseline="30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</a:t>
                </a:r>
                <a:r>
                  <a:rPr lang="en-US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grain or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- volume fraction of </a:t>
                </a:r>
                <a:r>
                  <a:rPr lang="en-US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</a:t>
                </a:r>
                <a:r>
                  <a:rPr lang="en-US" baseline="30000" dirty="0" err="1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</a:t>
                </a:r>
                <a:r>
                  <a:rPr lang="en-US" baseline="-250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  <a:r>
                  <a:rPr 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grain</a:t>
                </a:r>
              </a:p>
              <a:p>
                <a:endParaRPr lang="en-US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dirty="0" err="1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Reuss</a:t>
                </a:r>
                <a:r>
                  <a:rPr lang="en-US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limit: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0" dirty="0">
                  <a:solidFill>
                    <a:schemeClr val="tx1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Voigt limit: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acc>
                      <m:r>
                        <a:rPr lang="en-US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0540" y="3304446"/>
                <a:ext cx="2995564" cy="2764603"/>
              </a:xfrm>
              <a:prstGeom prst="rect">
                <a:avLst/>
              </a:prstGeom>
              <a:blipFill rotWithShape="0">
                <a:blip r:embed="rId3"/>
                <a:stretch>
                  <a:fillRect l="-1222" t="-6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-6313"/>
          <a:stretch/>
        </p:blipFill>
        <p:spPr>
          <a:xfrm>
            <a:off x="6889384" y="4307793"/>
            <a:ext cx="1789796" cy="116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353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Influence of </a:t>
            </a:r>
            <a:r>
              <a:rPr lang="en-US" dirty="0" err="1"/>
              <a:t>deviatoric</a:t>
            </a:r>
            <a:r>
              <a:rPr lang="en-US" dirty="0"/>
              <a:t> stress on line shift </a:t>
            </a:r>
            <a:br>
              <a:rPr lang="en-US" dirty="0"/>
            </a:br>
            <a:r>
              <a:rPr lang="en-US" dirty="0"/>
              <a:t>(cubic system example)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292100" y="1204191"/>
                <a:ext cx="5407660" cy="43680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Individual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line shift for </a:t>
                </a:r>
                <a14:m>
                  <m:oMath xmlns:m="http://schemas.openxmlformats.org/officeDocument/2006/math"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r>
                      <a:rPr lang="en-US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sSubSup>
                            <m:sSub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𝑹</m:t>
                              </m:r>
                            </m:sub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𝒂</m:t>
                              </m:r>
                            </m:sup>
                          </m:sSubSup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𝟏𝟏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𝚪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𝑺</m:t>
                      </m:r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𝟏𝟏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𝟒𝟒</m:t>
                          </m:r>
                        </m:sub>
                      </m:sSub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𝚪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p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r>
                        <a:rPr lang="en-US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𝒄𝒐𝒏𝒔𝒕</m:t>
                      </m:r>
                    </m:oMath>
                  </m:oMathPara>
                </a14:m>
                <a:endParaRPr lang="en-US" b="1" i="1" dirty="0">
                  <a:solidFill>
                    <a:schemeClr val="accent1">
                      <a:lumMod val="50000"/>
                    </a:schemeClr>
                  </a:solidFill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b="1" i="1" dirty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	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After using </a:t>
                </a:r>
                <a:r>
                  <a:rPr lang="en-US" b="1" i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many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assumptions and relations with other elastic constants one can obtain compliance 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and revert to elastic moduli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1204191"/>
                <a:ext cx="5407660" cy="4368055"/>
              </a:xfrm>
              <a:prstGeom prst="rect">
                <a:avLst/>
              </a:prstGeom>
              <a:blipFill rotWithShape="0">
                <a:blip r:embed="rId2"/>
                <a:stretch>
                  <a:fillRect l="-6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699760" y="1038156"/>
                <a:ext cx="3169919" cy="3290901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Stress-strain: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</m:oMath>
                  </m:oMathPara>
                </a14:m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𝜺</m:t>
                      </m:r>
                      <m:r>
                        <a:rPr lang="en-US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sz="2400" b="1" i="1" smtClean="0">
                          <a:solidFill>
                            <a:schemeClr val="accent1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𝒔</m:t>
                      </m:r>
                      <m:r>
                        <a:rPr lang="en-US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𝝈</m:t>
                      </m:r>
                    </m:oMath>
                  </m:oMathPara>
                </a14:m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endParaRPr lang="en-US" sz="2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Cambria Math" panose="02040503050406030204" pitchFamily="18" charset="0"/>
                  </a:rPr>
                  <a:t> - compliance values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 smtClean="0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𝒊𝒋</m:t>
                        </m:r>
                      </m:sub>
                    </m:sSub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Cambria Math" panose="02040503050406030204" pitchFamily="18" charset="0"/>
                  </a:rPr>
                  <a:t> - compliance values</a:t>
                </a:r>
              </a:p>
              <a:p>
                <a:endParaRPr lang="en-US" sz="1400" b="1" dirty="0">
                  <a:latin typeface="Adobe Gothic Std B" panose="020B0800000000000000" pitchFamily="34" charset="-128"/>
                  <a:ea typeface="Cambria Math" panose="02040503050406030204" pitchFamily="18" charset="0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𝑮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𝑹</m:t>
                        </m:r>
                      </m:sub>
                      <m:sup>
                        <m:r>
                          <a:rPr lang="en-US" sz="14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𝒂</m:t>
                        </m:r>
                      </m:sup>
                    </m:sSubSup>
                  </m:oMath>
                </a14:m>
                <a:r>
                  <a:rPr lang="en-US" sz="1400" b="1" i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- 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shear moduli (</a:t>
                </a:r>
                <a:r>
                  <a:rPr lang="en-US" sz="1400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Reuss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</a:t>
                </a:r>
                <a:endParaRPr lang="en-US" sz="1400" b="1" dirty="0">
                  <a:solidFill>
                    <a:srgbClr val="FF0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weight of contribution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𝑲</m:t>
                    </m:r>
                  </m:oMath>
                </a14:m>
                <a:r>
                  <a:rPr lang="en-US" sz="1400" b="1" i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 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Bulk modulus</a:t>
                </a:r>
              </a:p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𝟏𝟏</m:t>
                        </m:r>
                      </m:sub>
                    </m:sSub>
                    <m:r>
                      <a:rPr lang="en-US" sz="14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𝟏𝟐</m:t>
                        </m:r>
                      </m:sub>
                    </m:sSub>
                    <m:r>
                      <a:rPr lang="en-US" sz="1400" b="1" i="1">
                        <a:solidFill>
                          <a:schemeClr val="accent1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skw"/>
                        <m:ctrlP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𝑲</m:t>
                        </m:r>
                      </m:num>
                      <m:den>
                        <m:r>
                          <a:rPr lang="en-US" sz="1400" b="1" i="1">
                            <a:solidFill>
                              <a:schemeClr val="accent1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den>
                    </m:f>
                  </m:oMath>
                </a14:m>
                <a:r>
                  <a:rPr lang="en-US" sz="1400" b="1" i="1" dirty="0">
                    <a:solidFill>
                      <a:schemeClr val="accent1">
                        <a:lumMod val="50000"/>
                      </a:schemeClr>
                    </a:solidFill>
                    <a:latin typeface="Cambria Math" panose="02040503050406030204" pitchFamily="18" charset="0"/>
                  </a:rPr>
                  <a:t>; </a:t>
                </a: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9760" y="1038156"/>
                <a:ext cx="3169919" cy="3290901"/>
              </a:xfrm>
              <a:prstGeom prst="rect">
                <a:avLst/>
              </a:prstGeom>
              <a:blipFill rotWithShape="0">
                <a:blip r:embed="rId3"/>
                <a:stretch>
                  <a:fillRect l="-2885" t="-1667" b="-129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4145491" y="5691708"/>
            <a:ext cx="14574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(2004)</a:t>
            </a:r>
          </a:p>
        </p:txBody>
      </p:sp>
    </p:spTree>
    <p:extLst>
      <p:ext uri="{BB962C8B-B14F-4D97-AF65-F5344CB8AC3E}">
        <p14:creationId xmlns:p14="http://schemas.microsoft.com/office/powerpoint/2010/main" val="1621232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807869"/>
            <a:ext cx="390144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– powder vs single crystal - </a:t>
            </a:r>
            <a:r>
              <a:rPr lang="en-US" dirty="0" err="1"/>
              <a:t>cheatsheet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66800"/>
            <a:ext cx="3498570" cy="4409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2720" y="1066800"/>
            <a:ext cx="5161280" cy="5010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a given Z and sample volume: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accent4">
                    <a:lumMod val="95000"/>
                    <a:lumOff val="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 crystal scatters stronger in a diffraction direction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 crystal is free from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intergrain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interactions,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microstrains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(diffraction lines are thinner); gain in peak resolution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 crystal signal is free from effects of preferred orientation on diffraction intensities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Better treatment of close peaks (treating overlapping intensities in powder)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 crystal signal is more reliable than powder for structure determination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One can treat single crystal signal as powder (1D integration)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sz="1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53410" y="912911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Still image or small oscillation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2770" y="3747551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Want data?</a:t>
            </a:r>
          </a:p>
          <a:p>
            <a:pPr algn="ctr"/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Rotate!!!</a:t>
            </a:r>
          </a:p>
        </p:txBody>
      </p:sp>
    </p:spTree>
    <p:extLst>
      <p:ext uri="{BB962C8B-B14F-4D97-AF65-F5344CB8AC3E}">
        <p14:creationId xmlns:p14="http://schemas.microsoft.com/office/powerpoint/2010/main" val="24963542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But!!!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60680" y="1920471"/>
                <a:ext cx="4670611" cy="18928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Individual lines always shift: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𝑸</m:t>
                      </m:r>
                      <m:d>
                        <m:dPr>
                          <m:ctrlP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 smtClean="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num>
                        <m:den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𝑹</m:t>
                                  </m:r>
                                </m:sub>
                                <m:sup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𝒂𝒗𝒆𝒓𝒂𝒈𝒆</m:t>
                                  </m:r>
                                </m:sup>
                              </m:sSubSup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𝜶</m:t>
                              </m:r>
                            </m:e>
                          </m:d>
                          <m:f>
                            <m:fPr>
                              <m:ctrlP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num>
                            <m:den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𝑮</m:t>
                                  </m:r>
                                </m:e>
                                <m:sub>
                                  <m:r>
                                    <a:rPr lang="en-US" b="1" i="1" smtClean="0">
                                      <a:solidFill>
                                        <a:schemeClr val="accent1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𝑽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680" y="1920471"/>
                <a:ext cx="4670611" cy="1892890"/>
              </a:xfrm>
              <a:prstGeom prst="rect">
                <a:avLst/>
              </a:prstGeom>
              <a:blipFill rotWithShape="0">
                <a:blip r:embed="rId2"/>
                <a:stretch>
                  <a:fillRect l="-6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347354" y="1257240"/>
                <a:ext cx="3693459" cy="3453253"/>
              </a:xfrm>
              <a:prstGeom prst="rect">
                <a:avLst/>
              </a:prstGeom>
              <a:solidFill>
                <a:schemeClr val="accent3">
                  <a:lumMod val="9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sz="1400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in UNKNOWN</a:t>
                </a: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This has been done reliably only on cubic materials: Mo, Au, </a:t>
                </a:r>
                <a:r>
                  <a:rPr lang="en-US" sz="1400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NaCl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.</a:t>
                </a: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Lower symmetries, like hexagonal structured materials, like iron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are not precise (Singh et al [2004]).</a:t>
                </a:r>
              </a:p>
              <a:p>
                <a:pPr>
                  <a:lnSpc>
                    <a:spcPct val="120000"/>
                  </a:lnSpc>
                </a:pP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400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Wont’work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reliably for multiphase materials, especially with strong contrast between elastic properties and significant line overlap.</a:t>
                </a: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7354" y="1257240"/>
                <a:ext cx="3693459" cy="3453253"/>
              </a:xfrm>
              <a:prstGeom prst="rect">
                <a:avLst/>
              </a:prstGeom>
              <a:blipFill rotWithShape="0">
                <a:blip r:embed="rId3"/>
                <a:stretch>
                  <a:fillRect l="-495" b="-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236865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5099150" y="797086"/>
            <a:ext cx="40448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more on the geometry - parallel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28284" y="2938981"/>
            <a:ext cx="4060727" cy="3500837"/>
            <a:chOff x="401387" y="4046725"/>
            <a:chExt cx="3504698" cy="302147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6234" y="4046725"/>
              <a:ext cx="3012142" cy="22948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557798" y="6119555"/>
                  <a:ext cx="802212" cy="443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  <m:r>
                          <m:rPr>
                            <m:nor/>
                          </m:rPr>
                          <a:rPr lang="en-US" b="1" i="1" dirty="0"/>
                          <m:t>=</m:t>
                        </m:r>
                        <m:f>
                          <m:f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b="1" i="1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θ</m:t>
                        </m:r>
                      </m:oMath>
                    </m:oMathPara>
                  </a14:m>
                  <a:endParaRPr lang="en-US" b="1" i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57798" y="6119555"/>
                  <a:ext cx="802212" cy="44394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35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/>
                <p:cNvSpPr txBox="1"/>
                <p:nvPr/>
              </p:nvSpPr>
              <p:spPr>
                <a:xfrm>
                  <a:off x="401387" y="6563495"/>
                  <a:ext cx="3504698" cy="50470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b="1" i="1" dirty="0">
                      <a:solidFill>
                        <a:schemeClr val="tx1"/>
                      </a:solidFill>
                    </a:rPr>
                    <a:t>For a given </a:t>
                  </a:r>
                  <a14:m>
                    <m:oMath xmlns:m="http://schemas.openxmlformats.org/officeDocument/2006/math">
                      <m:r>
                        <a:rPr lang="en-US" b="1" i="1" dirty="0" smtClean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𝟐</m:t>
                      </m:r>
                      <m:r>
                        <m:rPr>
                          <m:nor/>
                        </m:rPr>
                        <a:rPr lang="el-GR" b="1" i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θ</m:t>
                      </m:r>
                      <m:r>
                        <a:rPr lang="el-GR" b="1" i="1" dirty="0">
                          <a:latin typeface="Cambria Math" panose="02040503050406030204" pitchFamily="18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m:t> </m:t>
                      </m:r>
                    </m:oMath>
                  </a14:m>
                  <a:endParaRPr lang="en-US" b="1" i="1" dirty="0"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pPr algn="ctr"/>
                  <a:r>
                    <a:rPr lang="en-US" b="1" i="1" dirty="0">
                      <a:solidFill>
                        <a:schemeClr val="tx1"/>
                      </a:solidFill>
                    </a:rPr>
                    <a:t>the whole line changes homogeneously</a:t>
                  </a:r>
                </a:p>
              </p:txBody>
            </p:sp>
          </mc:Choice>
          <mc:Fallback xmlns="">
            <p:sp>
              <p:nvSpPr>
                <p:cNvPr id="18" name="TextBox 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1387" y="6563495"/>
                  <a:ext cx="3504698" cy="5047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50" t="-3125" b="-125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4460" y="907739"/>
                <a:ext cx="5407660" cy="9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Individual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line shift: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" y="907739"/>
                <a:ext cx="5407660" cy="940579"/>
              </a:xfrm>
              <a:prstGeom prst="rect">
                <a:avLst/>
              </a:prstGeom>
              <a:blipFill rotWithShape="0">
                <a:blip r:embed="rId5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2290" y="1848318"/>
                <a:ext cx="4572000" cy="6832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angle between load direction and normal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         to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0" y="1848318"/>
                <a:ext cx="4572000" cy="683264"/>
              </a:xfrm>
              <a:prstGeom prst="rect">
                <a:avLst/>
              </a:prstGeom>
              <a:blipFill rotWithShape="0">
                <a:blip r:embed="rId6"/>
                <a:stretch>
                  <a:fillRect l="-133" r="-5067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379720" y="1075984"/>
            <a:ext cx="3173796" cy="2227933"/>
            <a:chOff x="5379720" y="1075984"/>
            <a:chExt cx="3173796" cy="2227933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79720" y="1075984"/>
              <a:ext cx="3173796" cy="22279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/>
                <p:cNvSpPr txBox="1"/>
                <p:nvPr/>
              </p:nvSpPr>
              <p:spPr>
                <a:xfrm>
                  <a:off x="6262290" y="2050988"/>
                  <a:ext cx="1044388" cy="89030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1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  <m:r>
                          <m:rPr>
                            <m:nor/>
                          </m:rPr>
                          <a:rPr lang="en-US" sz="1100" b="1" i="1" dirty="0"/>
                          <m:t>=</m:t>
                        </m:r>
                        <m:f>
                          <m:fPr>
                            <m:ctrlP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𝝅</m:t>
                            </m:r>
                          </m:num>
                          <m:den>
                            <m:r>
                              <a:rPr lang="en-US" sz="1100" b="1" i="1" dirty="0" smtClean="0">
                                <a:latin typeface="Cambria Math" panose="02040503050406030204" pitchFamily="18" charset="0"/>
                              </a:rPr>
                              <m:t>𝟐</m:t>
                            </m:r>
                          </m:den>
                        </m:f>
                        <m:r>
                          <m:rPr>
                            <m:nor/>
                          </m:rPr>
                          <a:rPr lang="en-US" sz="1100" b="1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l-GR" sz="1100" b="1" i="1" dirty="0">
                            <a:latin typeface="Tahoma" panose="020B0604030504040204" pitchFamily="34" charset="0"/>
                            <a:ea typeface="Tahoma" panose="020B0604030504040204" pitchFamily="34" charset="0"/>
                            <a:cs typeface="Tahoma" panose="020B0604030504040204" pitchFamily="34" charset="0"/>
                          </a:rPr>
                          <m:t>θ</m:t>
                        </m:r>
                      </m:oMath>
                    </m:oMathPara>
                  </a14:m>
                  <a:endParaRPr lang="en-US" sz="1100" b="1" i="1" dirty="0">
                    <a:ea typeface="Tahoma" panose="020B0604030504040204" pitchFamily="34" charset="0"/>
                    <a:cs typeface="Tahoma" panose="020B0604030504040204" pitchFamily="34" charset="0"/>
                  </a:endParaRPr>
                </a:p>
                <a:p>
                  <a:endParaRPr lang="en-US" sz="1100" b="1" i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100" b="1" i="1" dirty="0">
                      <a:ea typeface="Cambria Math" panose="02040503050406030204" pitchFamily="18" charset="0"/>
                    </a:rPr>
                    <a:t>0</a:t>
                  </a:r>
                  <a:r>
                    <a:rPr lang="en-US" sz="1100" b="1" i="1" baseline="30000" dirty="0">
                      <a:ea typeface="Cambria Math" panose="02040503050406030204" pitchFamily="18" charset="0"/>
                    </a:rPr>
                    <a:t>o</a:t>
                  </a:r>
                  <a14:m>
                    <m:oMath xmlns:m="http://schemas.openxmlformats.org/officeDocument/2006/math"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sz="11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𝜽</m:t>
                      </m:r>
                      <m:r>
                        <a:rPr lang="en-US" sz="11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m:rPr>
                          <m:nor/>
                        </m:rPr>
                        <a:rPr lang="en-US" sz="1100" b="1" i="1" dirty="0"/>
                        <m:t>4</m:t>
                      </m:r>
                    </m:oMath>
                  </a14:m>
                  <a:r>
                    <a:rPr lang="en-US" sz="1100" b="1" i="1" dirty="0"/>
                    <a:t>0</a:t>
                  </a:r>
                  <a:r>
                    <a:rPr lang="en-US" sz="1100" b="1" i="1" baseline="30000" dirty="0"/>
                    <a:t>o</a:t>
                  </a:r>
                  <a:endParaRPr lang="en-US" sz="1100" b="1" i="1" dirty="0">
                    <a:solidFill>
                      <a:schemeClr val="tx1"/>
                    </a:solidFill>
                  </a:endParaRPr>
                </a:p>
                <a:p>
                  <a:r>
                    <a:rPr lang="en-US" sz="1100" b="1" i="1" dirty="0">
                      <a:solidFill>
                        <a:schemeClr val="tx1"/>
                      </a:solidFill>
                      <a:ea typeface="Cambria Math" panose="02040503050406030204" pitchFamily="18" charset="0"/>
                    </a:rPr>
                    <a:t>50</a:t>
                  </a:r>
                  <a:r>
                    <a:rPr lang="en-US" sz="1100" b="1" i="1" baseline="30000" dirty="0">
                      <a:ea typeface="Cambria Math" panose="02040503050406030204" pitchFamily="18" charset="0"/>
                    </a:rPr>
                    <a:t>o</a:t>
                  </a:r>
                  <a14:m>
                    <m:oMath xmlns:m="http://schemas.openxmlformats.org/officeDocument/2006/math"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𝝍</m:t>
                      </m:r>
                      <m:r>
                        <a:rPr lang="en-US" sz="1100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</m:oMath>
                  </a14:m>
                  <a:r>
                    <a:rPr lang="en-US" sz="1100" b="1" i="1" dirty="0">
                      <a:solidFill>
                        <a:schemeClr val="tx1"/>
                      </a:solidFill>
                    </a:rPr>
                    <a:t>90</a:t>
                  </a:r>
                  <a:r>
                    <a:rPr lang="en-US" sz="1100" b="1" i="1" baseline="30000" dirty="0">
                      <a:solidFill>
                        <a:schemeClr val="tx1"/>
                      </a:solidFill>
                    </a:rPr>
                    <a:t>o</a:t>
                  </a:r>
                </a:p>
              </p:txBody>
            </p:sp>
          </mc:Choice>
          <mc:Fallback xmlns="">
            <p:sp>
              <p:nvSpPr>
                <p:cNvPr id="25" name="TextBox 2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62290" y="2050988"/>
                  <a:ext cx="1044388" cy="890308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34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/>
          <p:cNvGrpSpPr/>
          <p:nvPr/>
        </p:nvGrpSpPr>
        <p:grpSpPr>
          <a:xfrm>
            <a:off x="5397256" y="3472162"/>
            <a:ext cx="2986515" cy="2986515"/>
            <a:chOff x="5397256" y="3472162"/>
            <a:chExt cx="2986515" cy="298651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256" y="3472162"/>
              <a:ext cx="2986515" cy="2986515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5739318" y="5847894"/>
              <a:ext cx="6848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circle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2083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2531583"/>
            <a:ext cx="5114290" cy="2006340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rPr>
              <a:t> 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more on the geometry - radial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124460" y="907739"/>
                <a:ext cx="5407660" cy="9405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Individual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line shift: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r>
                        <a:rPr lang="en-US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b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d>
                        <m:dPr>
                          <m:ctrlP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𝒉𝒌𝒍</m:t>
                          </m:r>
                        </m:e>
                      </m:d>
                      <m:d>
                        <m:dPr>
                          <m:ctrlP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𝟑</m:t>
                              </m:r>
                              <m:func>
                                <m:funcPr>
                                  <m:ctrlP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cos</m:t>
                                      </m:r>
                                    </m:e>
                                    <m:sup>
                                      <m:r>
                                        <a:rPr lang="en-US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b="1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𝝍</m:t>
                                  </m:r>
                                </m:e>
                              </m:func>
                            </m:e>
                          </m:d>
                          <m:r>
                            <a:rPr lang="en-US" b="1" i="1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  <m:d>
                            <m:dPr>
                              <m:ctrlP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1" i="1">
                                  <a:solidFill>
                                    <a:schemeClr val="accent1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𝒉𝒌𝒍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460" y="907739"/>
                <a:ext cx="5407660" cy="940579"/>
              </a:xfrm>
              <a:prstGeom prst="rect">
                <a:avLst/>
              </a:prstGeom>
              <a:blipFill rotWithShape="0">
                <a:blip r:embed="rId2"/>
                <a:stretch>
                  <a:fillRect l="-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42290" y="1848318"/>
                <a:ext cx="4572000" cy="68326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angle between load direction and normal      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         to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hkl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plane</a:t>
                </a: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290" y="1848318"/>
                <a:ext cx="4572000" cy="683264"/>
              </a:xfrm>
              <a:prstGeom prst="rect">
                <a:avLst/>
              </a:prstGeom>
              <a:blipFill rotWithShape="0">
                <a:blip r:embed="rId3"/>
                <a:stretch>
                  <a:fillRect l="-133" r="-5067" b="-80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5099150" y="804706"/>
            <a:ext cx="40448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879053" y="2644131"/>
            <a:ext cx="3208392" cy="1831036"/>
            <a:chOff x="879053" y="2644131"/>
            <a:chExt cx="3208392" cy="18310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245" y="2644131"/>
              <a:ext cx="2743200" cy="183103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/>
                <p:cNvSpPr/>
                <p:nvPr/>
              </p:nvSpPr>
              <p:spPr>
                <a:xfrm>
                  <a:off x="879053" y="3660494"/>
                  <a:ext cx="798808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𝜽</m:t>
                        </m:r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" name="Rectangle 13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53" y="3660494"/>
                  <a:ext cx="798808" cy="33855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071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/>
          <p:cNvGrpSpPr/>
          <p:nvPr/>
        </p:nvGrpSpPr>
        <p:grpSpPr>
          <a:xfrm>
            <a:off x="879053" y="4652193"/>
            <a:ext cx="3208392" cy="1814269"/>
            <a:chOff x="879053" y="4652193"/>
            <a:chExt cx="3208392" cy="1814269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245" y="4652193"/>
              <a:ext cx="2743200" cy="1814269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Rectangle 19"/>
                <p:cNvSpPr/>
                <p:nvPr/>
              </p:nvSpPr>
              <p:spPr>
                <a:xfrm>
                  <a:off x="879053" y="5527103"/>
                  <a:ext cx="976742" cy="33291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𝝍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𝟗𝟎</m:t>
                        </m:r>
                        <m:r>
                          <a:rPr lang="en-US" b="1" i="1" baseline="3000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𝒐</m:t>
                        </m:r>
                      </m:oMath>
                    </m:oMathPara>
                  </a14:m>
                  <a:endParaRPr lang="en-US" baseline="300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0" name="Rectangle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79053" y="5527103"/>
                  <a:ext cx="976742" cy="332912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148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690" y="1112915"/>
            <a:ext cx="3124729" cy="2154069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5320782" y="3423990"/>
            <a:ext cx="3061125" cy="3061125"/>
            <a:chOff x="5320782" y="3423990"/>
            <a:chExt cx="3061125" cy="306112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782" y="3423990"/>
              <a:ext cx="3061125" cy="3061125"/>
            </a:xfrm>
            <a:prstGeom prst="rect">
              <a:avLst/>
            </a:prstGeom>
          </p:spPr>
        </p:pic>
        <p:sp>
          <p:nvSpPr>
            <p:cNvPr id="22" name="TextBox 21"/>
            <p:cNvSpPr txBox="1"/>
            <p:nvPr/>
          </p:nvSpPr>
          <p:spPr>
            <a:xfrm>
              <a:off x="5715376" y="5860015"/>
              <a:ext cx="803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ellipse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343931" y="2428687"/>
                <a:ext cx="1037976" cy="4308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i="1" dirty="0">
                    <a:ea typeface="Cambria Math" panose="02040503050406030204" pitchFamily="18" charset="0"/>
                  </a:rPr>
                  <a:t>0</a:t>
                </a:r>
                <a:r>
                  <a:rPr lang="en-US" sz="1100" b="1" i="1" baseline="30000" dirty="0">
                    <a:ea typeface="Cambria Math" panose="02040503050406030204" pitchFamily="18" charset="0"/>
                  </a:rPr>
                  <a:t>o</a:t>
                </a:r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𝟐</m:t>
                    </m:r>
                    <m:r>
                      <a:rPr lang="en-US" sz="11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nor/>
                      </m:rPr>
                      <a:rPr lang="en-US" sz="1100" b="1" i="1" dirty="0"/>
                      <m:t>4</m:t>
                    </m:r>
                  </m:oMath>
                </a14:m>
                <a:r>
                  <a:rPr lang="en-US" sz="1100" b="1" i="1" dirty="0"/>
                  <a:t>0</a:t>
                </a:r>
                <a:r>
                  <a:rPr lang="en-US" sz="1100" b="1" i="1" baseline="30000" dirty="0"/>
                  <a:t>o</a:t>
                </a:r>
                <a:endParaRPr lang="en-US" sz="1100" b="1" i="1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11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  <m:r>
                      <a:rPr lang="en-US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𝝍</m:t>
                    </m:r>
                    <m:r>
                      <a:rPr lang="en-US" sz="11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1100" b="1" i="1" dirty="0">
                    <a:solidFill>
                      <a:schemeClr val="tx1"/>
                    </a:solidFill>
                  </a:rPr>
                  <a:t>90</a:t>
                </a:r>
                <a:r>
                  <a:rPr lang="en-US" sz="1100" b="1" i="1" baseline="30000" dirty="0">
                    <a:solidFill>
                      <a:schemeClr val="tx1"/>
                    </a:solidFill>
                  </a:rPr>
                  <a:t>o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3931" y="2428687"/>
                <a:ext cx="1037976" cy="430887"/>
              </a:xfrm>
              <a:prstGeom prst="rect">
                <a:avLst/>
              </a:prstGeom>
              <a:blipFill rotWithShape="0">
                <a:blip r:embed="rId10"/>
                <a:stretch>
                  <a:fillRect t="-1408" b="-8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57074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line broadening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1064883" y="1563242"/>
            <a:ext cx="6088952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Diffraction line broadening (</a:t>
            </a:r>
            <a:r>
              <a:rPr lang="en-US" sz="28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</a:t>
            </a:r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1064881" y="2200878"/>
            <a:ext cx="6088953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Instrumental function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1064882" y="2835216"/>
            <a:ext cx="6088952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Particle size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1064880" y="3476150"/>
            <a:ext cx="6088954" cy="10868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Micro strains (grain-grain interaction)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1064882" y="4744378"/>
            <a:ext cx="6088952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Other effects</a:t>
            </a:r>
            <a:endParaRPr kumimoji="0" lang="en-US" sz="2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753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line broadening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1934" y="2758841"/>
            <a:ext cx="3614826" cy="24291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8020" y="1720171"/>
            <a:ext cx="54249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Compression: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Induces strain between individual grains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Crushes grains and changes their size distribution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665" y="3435162"/>
            <a:ext cx="3267635" cy="326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3631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line broadening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-86307" y="1351629"/>
                <a:ext cx="5424924" cy="8744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h𝑘𝑙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000" b="0" i="0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cos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Adobe Gothic Std B" panose="020B08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  <a:ea typeface="Adobe Gothic Std B" panose="020B0800000000000000" pitchFamily="34" charset="-128"/>
                                        </a:rPr>
                                        <m:t>h𝑘𝑙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l-GR" sz="2000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λ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2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h𝑘𝑙</m:t>
                          </m:r>
                        </m:sub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2</m:t>
                          </m:r>
                        </m:sup>
                      </m:sSubSup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h𝑘𝑙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86307" y="1351629"/>
                <a:ext cx="5424924" cy="87447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6888741"/>
                  </p:ext>
                </p:extLst>
              </p:nvPr>
            </p:nvGraphicFramePr>
            <p:xfrm>
              <a:off x="230909" y="2433939"/>
              <a:ext cx="5283200" cy="27522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62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5857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Fullwidth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at half maximum of </a:t>
                          </a:r>
                          <a:r>
                            <a:rPr lang="en-US" baseline="0" dirty="0" err="1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hkl</a:t>
                          </a:r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reflection (in </a:t>
                          </a:r>
                          <a14:m>
                            <m:oMath xmlns:m="http://schemas.openxmlformats.org/officeDocument/2006/math">
                              <m:r>
                                <a:rPr lang="en-US" sz="1800" b="1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sz="18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baseline="0" dirty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)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l-GR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𝝀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Wavelength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𝒅</m:t>
                                </m:r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Average</a:t>
                          </a: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grain size</a:t>
                          </a: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baseline="0" dirty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independent of </a:t>
                          </a:r>
                          <a:r>
                            <a:rPr lang="en-US" baseline="0" dirty="0" err="1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hkl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𝜼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Micro strain contribution</a:t>
                          </a: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66888741"/>
                  </p:ext>
                </p:extLst>
              </p:nvPr>
            </p:nvGraphicFramePr>
            <p:xfrm>
              <a:off x="230909" y="2433939"/>
              <a:ext cx="5283200" cy="275221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24621"/>
                    <a:gridCol w="4258579"/>
                  </a:tblGrid>
                  <a:tr h="87261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5" t="-699" r="-419048" b="-2230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143" t="-699" r="-571" b="-223077"/>
                          </a:stretch>
                        </a:blipFill>
                      </a:tcPr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5" t="-173494" r="-419048" b="-28433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solidFill>
                                <a:schemeClr val="tx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Wavelength</a:t>
                          </a:r>
                          <a:endParaRPr lang="en-US" dirty="0">
                            <a:solidFill>
                              <a:schemeClr val="tx1"/>
                            </a:solidFill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873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5" t="-158741" r="-419048" b="-650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Average</a:t>
                          </a:r>
                          <a:r>
                            <a:rPr lang="en-US" baseline="0" dirty="0" smtClean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grain size</a:t>
                          </a:r>
                        </a:p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baseline="0" dirty="0" smtClean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independent of </a:t>
                          </a:r>
                          <a:r>
                            <a:rPr lang="en-US" baseline="0" dirty="0" err="1" smtClean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hkl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  <a:tr h="5029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595" t="-445783" r="-419048" b="-12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>
                            <a:lnSpc>
                              <a:spcPct val="150000"/>
                            </a:lnSpc>
                          </a:pPr>
                          <a:r>
                            <a:rPr lang="en-US" dirty="0" smtClean="0">
                              <a:solidFill>
                                <a:srgbClr val="FF0000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Micro strain contribution</a:t>
                          </a:r>
                          <a:endParaRPr lang="en-US" dirty="0">
                            <a:solidFill>
                              <a:srgbClr val="FF0000"/>
                            </a:solidFill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Fallback>
      </mc:AlternateContent>
      <p:sp>
        <p:nvSpPr>
          <p:cNvPr id="14" name="TextBox 13"/>
          <p:cNvSpPr txBox="1"/>
          <p:nvPr/>
        </p:nvSpPr>
        <p:spPr>
          <a:xfrm>
            <a:off x="3749963" y="5393996"/>
            <a:ext cx="18774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Singh (2006)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720834" y="1056009"/>
            <a:ext cx="3313039" cy="2483024"/>
            <a:chOff x="5720834" y="1056009"/>
            <a:chExt cx="3313039" cy="248302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Rectangle 11"/>
                <p:cNvSpPr/>
                <p:nvPr/>
              </p:nvSpPr>
              <p:spPr>
                <a:xfrm>
                  <a:off x="5720834" y="2116966"/>
                  <a:ext cx="1077676" cy="46275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400" b="1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sz="1400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type m:val="skw"/>
                                    <m:ctrlPr>
                                      <a:rPr lang="en-US" sz="1400" b="1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fPr>
                                  <m:num>
                                    <m:r>
                                      <a:rPr lang="el-GR" sz="1400" b="1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𝝀</m:t>
                                    </m:r>
                                  </m:num>
                                  <m:den>
                                    <m:r>
                                      <a:rPr lang="en-US" sz="1400" b="1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𝒅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𝟐</m:t>
                            </m:r>
                          </m:sup>
                        </m:sSup>
                      </m:oMath>
                    </m:oMathPara>
                  </a14:m>
                  <a:endParaRPr lang="en-US" sz="1400" b="1" dirty="0"/>
                </a:p>
              </p:txBody>
            </p:sp>
          </mc:Choice>
          <mc:Fallback xmlns="">
            <p:sp>
              <p:nvSpPr>
                <p:cNvPr id="12" name="Rectangle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834" y="2116966"/>
                  <a:ext cx="1077676" cy="46275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72368" r="-14124" b="-13289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7" name="Group 16"/>
            <p:cNvGrpSpPr/>
            <p:nvPr/>
          </p:nvGrpSpPr>
          <p:grpSpPr>
            <a:xfrm>
              <a:off x="5994400" y="1056009"/>
              <a:ext cx="3039473" cy="2483024"/>
              <a:chOff x="5994400" y="1056009"/>
              <a:chExt cx="3039473" cy="24830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" name="Rectangle 8"/>
                  <p:cNvSpPr/>
                  <p:nvPr/>
                </p:nvSpPr>
                <p:spPr>
                  <a:xfrm>
                    <a:off x="7967619" y="3194900"/>
                    <a:ext cx="1066254" cy="344133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func>
                            <m:funcPr>
                              <m:ctrlPr>
                                <a:rPr lang="en-US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funcPr>
                            <m:fName>
                              <m:sSup>
                                <m:sSup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sSup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𝒔𝒊𝒏</m:t>
                                  </m:r>
                                </m:e>
                                <m:sup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𝟐</m:t>
                                  </m:r>
                                </m:sup>
                              </m:sSup>
                            </m:fName>
                            <m:e>
                              <m:sSub>
                                <m:sSubPr>
                                  <m:ctrlPr>
                                    <a:rPr lang="en-US" b="1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𝜽</m:t>
                                  </m:r>
                                </m:e>
                                <m:sub>
                                  <m:r>
                                    <a:rPr lang="en-US" b="1" i="1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𝒉𝒌𝒍</m:t>
                                  </m:r>
                                </m:sub>
                              </m:sSub>
                            </m:e>
                          </m:func>
                        </m:oMath>
                      </m:oMathPara>
                    </a14:m>
                    <a:endParaRPr lang="en-US" b="1" dirty="0"/>
                  </a:p>
                </p:txBody>
              </p:sp>
            </mc:Choice>
            <mc:Fallback xmlns="">
              <p:sp>
                <p:nvSpPr>
                  <p:cNvPr id="9" name="Rectangle 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967619" y="3194900"/>
                    <a:ext cx="1066254" cy="344133"/>
                  </a:xfrm>
                  <a:prstGeom prst="rect">
                    <a:avLst/>
                  </a:prstGeom>
                  <a:blipFill rotWithShape="0"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6" name="Group 15"/>
              <p:cNvGrpSpPr/>
              <p:nvPr/>
            </p:nvGrpSpPr>
            <p:grpSpPr>
              <a:xfrm>
                <a:off x="5994400" y="1056009"/>
                <a:ext cx="2817813" cy="2100845"/>
                <a:chOff x="5994400" y="1056009"/>
                <a:chExt cx="2817813" cy="2100845"/>
              </a:xfrm>
            </p:grpSpPr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623018" y="1539835"/>
                  <a:ext cx="2189195" cy="1617019"/>
                </a:xfrm>
                <a:prstGeom prst="rect">
                  <a:avLst/>
                </a:prstGeom>
              </p:spPr>
            </p:pic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Rectangle 10"/>
                    <p:cNvSpPr/>
                    <p:nvPr/>
                  </p:nvSpPr>
                  <p:spPr>
                    <a:xfrm>
                      <a:off x="5994400" y="1056009"/>
                      <a:ext cx="1819472" cy="344133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1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𝟐</m:t>
                                    </m:r>
                                    <m:sSub>
                                      <m:sSub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𝒉𝒌𝒍</m:t>
                                        </m:r>
                                      </m:sub>
                                    </m:sSub>
                                    <m:func>
                                      <m:funcPr>
                                        <m:ctrlPr>
                                          <a:rPr lang="en-US" b="1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𝒄𝒐𝒔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Adobe Gothic Std B" panose="020B08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𝜽</m:t>
                                            </m:r>
                                          </m:e>
                                          <m:sub>
                                            <m:r>
                                              <a:rPr lang="en-US" b="1" i="1">
                                                <a:latin typeface="Cambria Math" panose="02040503050406030204" pitchFamily="18" charset="0"/>
                                                <a:ea typeface="Adobe Gothic Std B" panose="020B0800000000000000" pitchFamily="34" charset="-128"/>
                                              </a:rPr>
                                              <m:t>𝒉𝒌𝒍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𝟐</m:t>
                                </m:r>
                              </m:sup>
                            </m:sSup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1" name="Rectangle 1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994400" y="1056009"/>
                      <a:ext cx="1819472" cy="344133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3" name="Rectangle 12"/>
                    <p:cNvSpPr/>
                    <p:nvPr/>
                  </p:nvSpPr>
                  <p:spPr>
                    <a:xfrm>
                      <a:off x="7289036" y="1634301"/>
                      <a:ext cx="1419683" cy="359394"/>
                    </a:xfrm>
                    <a:prstGeom prst="rect">
                      <a:avLst/>
                    </a:prstGeom>
                  </p:spPr>
                  <p:txBody>
                    <a:bodyPr wrap="none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Sup>
                              <m:sSubSupPr>
                                <m:ctrlPr>
                                  <a:rPr lang="en-US" b="1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bSup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𝒔𝒍𝒐𝒑𝒆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=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𝜼</m:t>
                                </m:r>
                              </m:e>
                              <m:sub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𝒉𝒌𝒍</m:t>
                                </m:r>
                              </m:sub>
                              <m:sup>
                                <m:r>
                                  <a:rPr lang="en-US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𝟐</m:t>
                                </m:r>
                              </m:sup>
                            </m:sSubSup>
                          </m:oMath>
                        </m:oMathPara>
                      </a14:m>
                      <a:endParaRPr lang="en-US" b="1" dirty="0"/>
                    </a:p>
                  </p:txBody>
                </p:sp>
              </mc:Choice>
              <mc:Fallback xmlns="">
                <p:sp>
                  <p:nvSpPr>
                    <p:cNvPr id="13" name="Rectangle 12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7289036" y="1634301"/>
                      <a:ext cx="1419683" cy="359394"/>
                    </a:xfrm>
                    <a:prstGeom prst="rect">
                      <a:avLst/>
                    </a:prstGeom>
                    <a:blipFill rotWithShape="0">
                      <a:blip r:embed="rId8"/>
                      <a:stretch>
                        <a:fillRect b="-11864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15" name="Oval 14"/>
                <p:cNvSpPr/>
                <p:nvPr/>
              </p:nvSpPr>
              <p:spPr bwMode="auto">
                <a:xfrm>
                  <a:off x="6523042" y="2237913"/>
                  <a:ext cx="275468" cy="275468"/>
                </a:xfrm>
                <a:prstGeom prst="ellipse">
                  <a:avLst/>
                </a:prstGeom>
                <a:noFill/>
                <a:ln w="254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 typeface="Arial" panose="020B0604020202020204" pitchFamily="34" charset="0"/>
                    <a:buNone/>
                    <a:tabLst/>
                  </a:pPr>
                  <a:endParaRPr kumimoji="0" lang="en-US" sz="1600" b="0" i="0" u="none" strike="noStrike" cap="none" normalizeH="0" baseline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Arial" panose="020B0604020202020204" pitchFamily="34" charset="0"/>
                    <a:ea typeface="SimSun" panose="02010600030101010101" pitchFamily="2" charset="-122"/>
                  </a:endParaRPr>
                </a:p>
              </p:txBody>
            </p:sp>
          </p:grpSp>
        </p:grpSp>
      </p:grpSp>
      <p:sp>
        <p:nvSpPr>
          <p:cNvPr id="19" name="TextBox 18"/>
          <p:cNvSpPr txBox="1"/>
          <p:nvPr/>
        </p:nvSpPr>
        <p:spPr>
          <a:xfrm>
            <a:off x="292100" y="1143789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Effect is orientation sensitive</a:t>
            </a:r>
          </a:p>
        </p:txBody>
      </p:sp>
    </p:spTree>
    <p:extLst>
      <p:ext uri="{BB962C8B-B14F-4D97-AF65-F5344CB8AC3E}">
        <p14:creationId xmlns:p14="http://schemas.microsoft.com/office/powerpoint/2010/main" val="867122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line broadening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591" y="2200684"/>
            <a:ext cx="8948691" cy="31086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43396" y="1933847"/>
            <a:ext cx="2579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Phase coexistence region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3172" y="4515683"/>
            <a:ext cx="187904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Higher strain in hcp phase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-19844" y="1055371"/>
                <a:ext cx="5424924" cy="8067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d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  <m:sSub>
                                <m:sSub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𝒘</m:t>
                                  </m:r>
                                </m:e>
                                <m:sub>
                                  <m: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𝒉𝒌𝒍</m:t>
                                  </m:r>
                                </m:sub>
                              </m:sSub>
                              <m:func>
                                <m:funcPr>
                                  <m:ctrlPr>
                                    <a:rPr lang="en-US" sz="1800" b="1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funcPr>
                                <m:fName>
                                  <m:r>
                                    <a:rPr lang="en-US" sz="1800" b="1" i="0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𝐜𝐨𝐬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Adobe Gothic Std B" panose="020B0800000000000000" pitchFamily="34" charset="-128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𝜽</m:t>
                                      </m:r>
                                    </m:e>
                                    <m:sub>
                                      <m:r>
                                        <a:rPr lang="en-US" sz="1800" b="1" i="1" smtClean="0">
                                          <a:latin typeface="Cambria Math" panose="02040503050406030204" pitchFamily="18" charset="0"/>
                                          <a:ea typeface="Adobe Gothic Std B" panose="020B0800000000000000" pitchFamily="34" charset="-128"/>
                                        </a:rPr>
                                        <m:t>𝒉𝒌𝒍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  <m:sup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sSup>
                        <m:sSupPr>
                          <m:ctrlPr>
                            <a:rPr lang="en-US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1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dPr>
                            <m:e>
                              <m:f>
                                <m:fPr>
                                  <m:type m:val="skw"/>
                                  <m:ctrlPr>
                                    <a:rPr lang="en-US" sz="1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fPr>
                                <m:num>
                                  <m:r>
                                    <a:rPr lang="el-GR" sz="1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𝝀</m:t>
                                  </m:r>
                                </m:num>
                                <m:den>
                                  <m:r>
                                    <a:rPr lang="en-US" sz="1800" b="1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𝒅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1800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sup>
                      </m:sSup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bSup>
                        <m:sSubSupPr>
                          <m:ctrlP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SupPr>
                        <m:e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𝒉𝒌𝒍</m:t>
                          </m:r>
                        </m:sub>
                        <m:sup>
                          <m:r>
                            <a:rPr lang="en-US" sz="1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sup>
                      </m:sSubSup>
                      <m:func>
                        <m:func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1800" b="1" i="0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𝐬𝐢𝐧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p>
                          </m:sSup>
                        </m:fName>
                        <m:e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𝜽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𝒉𝒌𝒍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9844" y="1055371"/>
                <a:ext cx="5424924" cy="80675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3269672" y="5497287"/>
            <a:ext cx="3257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Grain size – always distribution</a:t>
            </a:r>
          </a:p>
          <a:p>
            <a:r>
              <a:rPr lang="en-US" b="1" dirty="0"/>
              <a:t>Grain size – not really precise</a:t>
            </a:r>
          </a:p>
        </p:txBody>
      </p:sp>
    </p:spTree>
    <p:extLst>
      <p:ext uri="{BB962C8B-B14F-4D97-AF65-F5344CB8AC3E}">
        <p14:creationId xmlns:p14="http://schemas.microsoft.com/office/powerpoint/2010/main" val="39222454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Diffraction line broadening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83" y="992912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Small, homogenous grain is a must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455283" y="4831088"/>
            <a:ext cx="4260064" cy="1343180"/>
            <a:chOff x="455283" y="3632596"/>
            <a:chExt cx="4260064" cy="134318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455283" y="3632596"/>
              <a:ext cx="4260064" cy="459591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Instrumental function is a must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455283" y="4206701"/>
              <a:ext cx="4260064" cy="7690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You can try to estimate only an average grain size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83" y="1632608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Large number of grains is a must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5109882" y="1475025"/>
            <a:ext cx="3620550" cy="2157571"/>
            <a:chOff x="5109882" y="1475025"/>
            <a:chExt cx="3620550" cy="2157571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989" t="-785" r="-1567" b="61660"/>
            <a:stretch/>
          </p:blipFill>
          <p:spPr>
            <a:xfrm>
              <a:off x="5123455" y="1475025"/>
              <a:ext cx="3606977" cy="1734340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 bwMode="auto">
            <a:xfrm>
              <a:off x="5109882" y="2832847"/>
              <a:ext cx="2581836" cy="79974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83" y="2272304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Uniform diffraction rings is a must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5109882" y="3632596"/>
            <a:ext cx="3685219" cy="1936930"/>
            <a:chOff x="5045213" y="3632597"/>
            <a:chExt cx="3685219" cy="1936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5045213" y="3632597"/>
              <a:ext cx="3685219" cy="75114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You can use this signal for phase transition detection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5045213" y="4495468"/>
              <a:ext cx="3685219" cy="107405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You can use this signal for sample bridging between diamonds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55283" y="3551696"/>
            <a:ext cx="4273637" cy="1099287"/>
            <a:chOff x="455283" y="3551696"/>
            <a:chExt cx="4273637" cy="1099287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455283" y="4191392"/>
              <a:ext cx="4260064" cy="4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Precision is not quite there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468856" y="3551696"/>
              <a:ext cx="4260064" cy="4595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Less useful for multiphase materials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455283" y="2912000"/>
            <a:ext cx="4260064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No add. contributions to the width 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2235" y="808635"/>
            <a:ext cx="1199978" cy="127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73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143760" y="2174240"/>
            <a:ext cx="5242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</a:t>
            </a:r>
            <a:r>
              <a:rPr lang="en-US" sz="6600" dirty="0"/>
              <a:t> you!</a:t>
            </a:r>
          </a:p>
        </p:txBody>
      </p:sp>
    </p:spTree>
    <p:extLst>
      <p:ext uri="{BB962C8B-B14F-4D97-AF65-F5344CB8AC3E}">
        <p14:creationId xmlns:p14="http://schemas.microsoft.com/office/powerpoint/2010/main" val="19747835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807869"/>
            <a:ext cx="390144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 – powder vs single crystal - </a:t>
            </a:r>
            <a:r>
              <a:rPr lang="en-US" dirty="0" err="1"/>
              <a:t>cheatsheet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66800"/>
            <a:ext cx="3498570" cy="44094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82720" y="1066800"/>
            <a:ext cx="5161280" cy="4653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But: 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single crystals are harder to get; especially for layered structures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Even the best of the crystals does not guarantee successful data solution for a compression induced transition into a new phase (twinning, strain, etc.)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r>
              <a:rPr lang="en-US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Sometimes refinement of powder data can indeed shed light on the structure (submicron grain size, no preferred orientation, special atomic positions in crystal structure, etc.)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Think of reproducibility!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Tx/>
              <a:buChar char="-"/>
            </a:pPr>
            <a:endParaRPr lang="en-US" sz="1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53410" y="912911"/>
            <a:ext cx="263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Still image or small oscillation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82770" y="3747551"/>
            <a:ext cx="1120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Want data?</a:t>
            </a:r>
          </a:p>
          <a:p>
            <a:pPr algn="ctr"/>
            <a:r>
              <a:rPr lang="en-US" sz="1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Rotate!!!</a:t>
            </a:r>
          </a:p>
        </p:txBody>
      </p:sp>
    </p:spTree>
    <p:extLst>
      <p:ext uri="{BB962C8B-B14F-4D97-AF65-F5344CB8AC3E}">
        <p14:creationId xmlns:p14="http://schemas.microsoft.com/office/powerpoint/2010/main" val="30643144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set for structure refinement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100" y="1134129"/>
            <a:ext cx="3152140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Useful data 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100" y="1623494"/>
            <a:ext cx="2379980" cy="137268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 complete as possible 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(orientation, DAC opening, energy)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875756" y="1634696"/>
            <a:ext cx="1676400" cy="173278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Maximum resolution achievable</a:t>
            </a:r>
          </a:p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(high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,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cell opening)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749322" y="1634696"/>
            <a:ext cx="4211798" cy="201285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 less systematic errors as possible: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Overlapping (in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</a:t>
            </a:r>
            <a:r>
              <a:rPr lang="en-US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 </a:t>
            </a:r>
            <a:r>
              <a:rPr lang="ru-RU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–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detector pixel size; beam divergence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crystal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Detector overload 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Radiation damage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4" y="4027234"/>
            <a:ext cx="5002844" cy="2432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105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357120" y="1808480"/>
            <a:ext cx="487680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What is a good crystal</a:t>
            </a:r>
          </a:p>
          <a:p>
            <a:pPr algn="ctr"/>
            <a:r>
              <a:rPr lang="en-US" sz="13800" b="1" dirty="0">
                <a:solidFill>
                  <a:srgbClr val="FF0000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35210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data set for lattice parameters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92100" y="1134129"/>
            <a:ext cx="8482012" cy="33855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pPr>
              <a:spcBef>
                <a:spcPts val="1200"/>
              </a:spcBef>
              <a:spcAft>
                <a:spcPts val="1200"/>
              </a:spcAft>
            </a:pPr>
            <a:r>
              <a:rPr lang="en-US" dirty="0">
                <a:solidFill>
                  <a:schemeClr val="tx2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Useful data set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92100" y="1623494"/>
            <a:ext cx="2379980" cy="105259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 better signal/noise ration at high 2</a:t>
            </a:r>
            <a:r>
              <a:rPr lang="el-GR" dirty="0">
                <a:latin typeface="Tahoma" panose="020B0604030504040204" pitchFamily="34" charset="0"/>
                <a:ea typeface="Adobe Gothic Std B" panose="020B0800000000000000" pitchFamily="34" charset="-128"/>
                <a:cs typeface="Tahoma" panose="020B0604030504040204" pitchFamily="34" charset="0"/>
              </a:rPr>
              <a:t>θ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 possible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75756" y="1644370"/>
            <a:ext cx="3230404" cy="233294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As less systematic errors as possible: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Monochromatic, non divergent beam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Good crystal / fine powder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Rotation of the cell (sample); </a:t>
            </a: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s.c.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- 8 - position centering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646994"/>
            <a:ext cx="3679506" cy="17891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09836" y="1623494"/>
            <a:ext cx="2464276" cy="105259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Point detector is better than 2D detector (pixel size as limiting factor)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106" y="4808707"/>
            <a:ext cx="1805940" cy="14656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212265">
            <a:off x="4017486" y="4095996"/>
            <a:ext cx="1069340" cy="903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436393"/>
      </p:ext>
    </p:extLst>
  </p:cSld>
  <p:clrMapOvr>
    <a:masterClrMapping/>
  </p:clrMapOvr>
</p:sld>
</file>

<file path=ppt/theme/theme1.xml><?xml version="1.0" encoding="utf-8"?>
<a:theme xmlns:a="http://schemas.openxmlformats.org/drawingml/2006/main" name="2_DESY_Vortrag_3-1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2_DESY_Vortrag_3-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2671</Words>
  <Characters>0</Characters>
  <Application>Microsoft Office PowerPoint</Application>
  <DocSecurity>0</DocSecurity>
  <PresentationFormat>On-screen Show (4:3)</PresentationFormat>
  <Lines>0</Lines>
  <Paragraphs>497</Paragraphs>
  <Slides>58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Adobe Gothic Std B</vt:lpstr>
      <vt:lpstr>Arial</vt:lpstr>
      <vt:lpstr>Arial Black</vt:lpstr>
      <vt:lpstr>Cambria Math</vt:lpstr>
      <vt:lpstr>Tahoma</vt:lpstr>
      <vt:lpstr>Wingdings</vt:lpstr>
      <vt:lpstr>2_DESY_Vortrag_3-1</vt:lpstr>
      <vt:lpstr>X-ray diffraction at extreme conditions: tools and practice</vt:lpstr>
      <vt:lpstr>PowerPoint Presentation</vt:lpstr>
      <vt:lpstr>PowerPoint Presentation</vt:lpstr>
      <vt:lpstr>Things to consider for your experiment</vt:lpstr>
      <vt:lpstr>Material – powder vs single crystal - cheatsheet</vt:lpstr>
      <vt:lpstr>Material – powder vs single crystal - cheatsheet</vt:lpstr>
      <vt:lpstr>Good data set for structure refinement</vt:lpstr>
      <vt:lpstr>PowerPoint Presentation</vt:lpstr>
      <vt:lpstr>Good data set for lattice parameters</vt:lpstr>
      <vt:lpstr>Resolution of diffraction data</vt:lpstr>
      <vt:lpstr>Resolution of diffraction data</vt:lpstr>
      <vt:lpstr>Resolution of diffraction data</vt:lpstr>
      <vt:lpstr>PowerPoint Presentation</vt:lpstr>
      <vt:lpstr>Remember about environment</vt:lpstr>
      <vt:lpstr>Remember about environment</vt:lpstr>
      <vt:lpstr>Real world situation</vt:lpstr>
      <vt:lpstr>Hydrostatic compression</vt:lpstr>
      <vt:lpstr>Powder+Single crystal data</vt:lpstr>
      <vt:lpstr>Pressure – Volume (a,b,c) as elastic property</vt:lpstr>
      <vt:lpstr>Pressure – Volume (a,b,c) as elastic property - EOS</vt:lpstr>
      <vt:lpstr>Vinet EOS – interatomic potential</vt:lpstr>
      <vt:lpstr>Birch-Murnaghan EoS – finite strain EoS</vt:lpstr>
      <vt:lpstr>Birch-Murnaghan EoS – finite strain EoS</vt:lpstr>
      <vt:lpstr>Birch-Murnaghan EoS – finite strain EoS – second order</vt:lpstr>
      <vt:lpstr>F-f plots and BM EoS – tool to check your EoS</vt:lpstr>
      <vt:lpstr>F-f plots as a tool to detect phase transition</vt:lpstr>
      <vt:lpstr>Natural strain EoS (Poirier)</vt:lpstr>
      <vt:lpstr>Structure solution</vt:lpstr>
      <vt:lpstr>X-ray diffraction phase problem</vt:lpstr>
      <vt:lpstr>Patterson function</vt:lpstr>
      <vt:lpstr>Patterson function</vt:lpstr>
      <vt:lpstr>Patterson function</vt:lpstr>
      <vt:lpstr>Direct methods – try to recover phase from intensities</vt:lpstr>
      <vt:lpstr>Structure solution – remember about environment</vt:lpstr>
      <vt:lpstr>Structure solution – remember about environment</vt:lpstr>
      <vt:lpstr>Effects of Non-Hydrostatic compression</vt:lpstr>
      <vt:lpstr>Effects of Non-Hydrostatic compression</vt:lpstr>
      <vt:lpstr>Effects of Non-Hydrostatic compression</vt:lpstr>
      <vt:lpstr>Geometry of compression</vt:lpstr>
      <vt:lpstr>Geometry of compression – deviatoric stress </vt:lpstr>
      <vt:lpstr>Geometry of compression – deviatoric stress </vt:lpstr>
      <vt:lpstr>Geometry of compression – deviatoric stress </vt:lpstr>
      <vt:lpstr>F-f plots as marker for deviatoric stress</vt:lpstr>
      <vt:lpstr>Take away</vt:lpstr>
      <vt:lpstr>Effects of undesirable stresses on diffraction pattern</vt:lpstr>
      <vt:lpstr>Influence of deviatoric stress on line shift</vt:lpstr>
      <vt:lpstr>Influence of deviatoric stress on line shift</vt:lpstr>
      <vt:lpstr>Origin of Reuss and Voigt</vt:lpstr>
      <vt:lpstr>Influence of deviatoric stress on line shift  (cubic system example)</vt:lpstr>
      <vt:lpstr>But!!!</vt:lpstr>
      <vt:lpstr>A little more on the geometry - parallel</vt:lpstr>
      <vt:lpstr>A little more on the geometry - radial</vt:lpstr>
      <vt:lpstr>Diffraction line broadening</vt:lpstr>
      <vt:lpstr>Diffraction line broadening</vt:lpstr>
      <vt:lpstr>Diffraction line broadening</vt:lpstr>
      <vt:lpstr>Diffraction line broadening</vt:lpstr>
      <vt:lpstr>Diffraction line broadening</vt:lpstr>
      <vt:lpstr>PowerPoint Presentation</vt:lpstr>
    </vt:vector>
  </TitlesOfParts>
  <Manager/>
  <Company>DESY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sommera</dc:creator>
  <cp:keywords/>
  <dc:description/>
  <cp:lastModifiedBy>Konstantin Glazyrin</cp:lastModifiedBy>
  <cp:revision>1273</cp:revision>
  <dcterms:created xsi:type="dcterms:W3CDTF">2008-04-14T12:45:00Z</dcterms:created>
  <dcterms:modified xsi:type="dcterms:W3CDTF">2019-02-20T15:51:14Z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1033-9.1.0.5152</vt:lpwstr>
  </property>
</Properties>
</file>